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20"/>
  </p:notesMasterIdLst>
  <p:sldIdLst>
    <p:sldId id="256" r:id="rId3"/>
    <p:sldId id="257" r:id="rId4"/>
    <p:sldId id="258" r:id="rId5"/>
    <p:sldId id="303" r:id="rId6"/>
    <p:sldId id="259" r:id="rId7"/>
    <p:sldId id="331" r:id="rId8"/>
    <p:sldId id="260" r:id="rId9"/>
    <p:sldId id="327" r:id="rId10"/>
    <p:sldId id="328" r:id="rId11"/>
    <p:sldId id="295" r:id="rId12"/>
    <p:sldId id="323" r:id="rId13"/>
    <p:sldId id="329" r:id="rId14"/>
    <p:sldId id="325" r:id="rId15"/>
    <p:sldId id="326" r:id="rId16"/>
    <p:sldId id="263" r:id="rId17"/>
    <p:sldId id="332" r:id="rId18"/>
    <p:sldId id="333" r:id="rId1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2D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122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Power BI is a set of services and tools that</a:t>
            </a:r>
            <a:r>
              <a:rPr lang="en-US" sz="1200" kern="1200" baseline="0" dirty="0">
                <a:solidFill>
                  <a:schemeClr val="tx1"/>
                </a:solidFill>
                <a:effectLst/>
                <a:latin typeface="+mn-lt"/>
                <a:ea typeface="+mn-ea"/>
                <a:cs typeface="+mn-cs"/>
              </a:rPr>
              <a:t> serve as building blocks for creating powerful Business Intelligence experiences. The primary elements of the Power BI design experience are Visualizations, Datasets (or connections to data stores and services), Reports, Dashboards, and Tiles. The elements are combined into an experience that gets published and shared to users in your organization.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283FAC-A721-45A3-BBDE-EAF2B09B7C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364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Analysis Expressions, or “DAX” includes a library of over 200 functions, operators, and constructs</a:t>
            </a:r>
            <a:r>
              <a:rPr lang="en-US" baseline="0" dirty="0"/>
              <a:t> and are </a:t>
            </a:r>
            <a:r>
              <a:rPr lang="en-US" dirty="0"/>
              <a:t>similar to Excel formulas. DAX has many of the same functions as Excel,</a:t>
            </a:r>
            <a:r>
              <a:rPr lang="en-US" baseline="0" dirty="0"/>
              <a:t> except that</a:t>
            </a:r>
            <a:r>
              <a:rPr lang="en-US" dirty="0"/>
              <a:t> DAX functions</a:t>
            </a:r>
            <a:r>
              <a:rPr lang="en-US" baseline="0" dirty="0"/>
              <a:t> </a:t>
            </a:r>
            <a:r>
              <a:rPr lang="en-US" dirty="0"/>
              <a:t>are meant to work over data interactively “sliced” or filtered in a report. If users are familiar with writing</a:t>
            </a:r>
            <a:r>
              <a:rPr lang="en-US" baseline="0" dirty="0"/>
              <a:t> Excel functions, its an easy transition into DAX.</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67580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a:t>Click to edit Master title style</a:t>
            </a:r>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7879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13379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bg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12/9/2024</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672972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solidFill>
                  <a:schemeClr val="bg1"/>
                </a:solidFill>
              </a:defRPr>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solidFill>
                  <a:schemeClr val="bg1"/>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76160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18545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bg1"/>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12/9/2024</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1855097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5840" y="188215"/>
            <a:ext cx="12618720" cy="866394"/>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1005840" y="1054608"/>
            <a:ext cx="12618720" cy="6925056"/>
          </a:xfrm>
          <a:solidFill>
            <a:schemeClr val="bg1">
              <a:lumMod val="95000"/>
            </a:schemeClr>
          </a:solidFill>
        </p:spPr>
        <p:txBody>
          <a:bodyPr anchor="ctr">
            <a:normAutofit/>
          </a:bodyPr>
          <a:lstStyle>
            <a:lvl1pPr marL="0" indent="0">
              <a:lnSpc>
                <a:spcPct val="90000"/>
              </a:lnSpc>
              <a:buNone/>
              <a:defRPr sz="1920">
                <a:latin typeface="Lucida Console" panose="020B0609040504020204" pitchFamily="49" charset="0"/>
              </a:defRPr>
            </a:lvl1pPr>
            <a:lvl2pPr marL="548640" indent="0">
              <a:lnSpc>
                <a:spcPct val="90000"/>
              </a:lnSpc>
              <a:buNone/>
              <a:defRPr sz="1920">
                <a:latin typeface="Lucida Console" panose="020B0609040504020204" pitchFamily="49" charset="0"/>
              </a:defRPr>
            </a:lvl2pPr>
            <a:lvl3pPr marL="1097280" indent="0">
              <a:lnSpc>
                <a:spcPct val="90000"/>
              </a:lnSpc>
              <a:buNone/>
              <a:defRPr sz="1920">
                <a:latin typeface="Lucida Console" panose="020B0609040504020204" pitchFamily="49" charset="0"/>
              </a:defRPr>
            </a:lvl3pPr>
            <a:lvl4pPr marL="1645920" indent="0">
              <a:lnSpc>
                <a:spcPct val="90000"/>
              </a:lnSpc>
              <a:buNone/>
              <a:defRPr sz="1920">
                <a:latin typeface="Lucida Console" panose="020B0609040504020204" pitchFamily="49" charset="0"/>
              </a:defRPr>
            </a:lvl4pPr>
            <a:lvl5pPr marL="2194560" indent="0">
              <a:lnSpc>
                <a:spcPct val="90000"/>
              </a:lnSpc>
              <a:buNone/>
              <a:defRPr sz="192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7518337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1005840" y="438151"/>
            <a:ext cx="12618720" cy="866394"/>
          </a:xfrm>
        </p:spPr>
        <p:txBody>
          <a:bodyPr/>
          <a:lstStyle/>
          <a:p>
            <a:r>
              <a:rPr lang="en-US"/>
              <a:t>Click to edit Master title style</a:t>
            </a:r>
          </a:p>
        </p:txBody>
      </p:sp>
      <p:sp>
        <p:nvSpPr>
          <p:cNvPr id="7" name="Content Placeholder 2"/>
          <p:cNvSpPr>
            <a:spLocks noGrp="1"/>
          </p:cNvSpPr>
          <p:nvPr>
            <p:ph idx="1"/>
          </p:nvPr>
        </p:nvSpPr>
        <p:spPr>
          <a:xfrm>
            <a:off x="1005840" y="1566672"/>
            <a:ext cx="12618720" cy="6412992"/>
          </a:xfrm>
          <a:solidFill>
            <a:schemeClr val="accent2">
              <a:lumMod val="50000"/>
            </a:schemeClr>
          </a:solidFill>
        </p:spPr>
        <p:txBody>
          <a:bodyPr anchor="ctr">
            <a:normAutofit/>
          </a:bodyPr>
          <a:lstStyle>
            <a:lvl1pPr marL="0" indent="0">
              <a:lnSpc>
                <a:spcPct val="50000"/>
              </a:lnSpc>
              <a:buNone/>
              <a:defRPr sz="1920">
                <a:solidFill>
                  <a:schemeClr val="bg1"/>
                </a:solidFill>
                <a:latin typeface="Consolas" panose="020B0609020204030204" pitchFamily="49" charset="0"/>
              </a:defRPr>
            </a:lvl1pPr>
            <a:lvl2pPr marL="548640" indent="0">
              <a:lnSpc>
                <a:spcPct val="50000"/>
              </a:lnSpc>
              <a:buNone/>
              <a:defRPr sz="1920">
                <a:solidFill>
                  <a:schemeClr val="bg1"/>
                </a:solidFill>
                <a:latin typeface="Consolas" panose="020B0609020204030204" pitchFamily="49" charset="0"/>
              </a:defRPr>
            </a:lvl2pPr>
            <a:lvl3pPr marL="1097280" indent="0">
              <a:lnSpc>
                <a:spcPct val="50000"/>
              </a:lnSpc>
              <a:buNone/>
              <a:defRPr sz="1920">
                <a:solidFill>
                  <a:schemeClr val="bg1"/>
                </a:solidFill>
                <a:latin typeface="Consolas" panose="020B0609020204030204" pitchFamily="49" charset="0"/>
              </a:defRPr>
            </a:lvl3pPr>
            <a:lvl4pPr marL="1645920" indent="0">
              <a:lnSpc>
                <a:spcPct val="50000"/>
              </a:lnSpc>
              <a:buNone/>
              <a:defRPr sz="1920">
                <a:solidFill>
                  <a:schemeClr val="bg1"/>
                </a:solidFill>
                <a:latin typeface="Consolas" panose="020B0609020204030204" pitchFamily="49" charset="0"/>
              </a:defRPr>
            </a:lvl4pPr>
            <a:lvl5pPr marL="2194560" indent="0">
              <a:lnSpc>
                <a:spcPct val="50000"/>
              </a:lnSpc>
              <a:buNone/>
              <a:defRPr sz="192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33601520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1388" y="438151"/>
            <a:ext cx="13615933" cy="804054"/>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531388" y="1400931"/>
            <a:ext cx="4823891" cy="6590579"/>
          </a:xfrm>
          <a:solidFill>
            <a:schemeClr val="bg1">
              <a:lumMod val="50000"/>
            </a:schemeClr>
          </a:solidFill>
        </p:spPr>
        <p:txBody>
          <a:bodyPr anchor="ctr"/>
          <a:lstStyle>
            <a:lvl1pPr>
              <a:defRPr sz="2880">
                <a:solidFill>
                  <a:schemeClr val="bg1"/>
                </a:solidFill>
              </a:defRPr>
            </a:lvl1pPr>
            <a:lvl2pPr>
              <a:defRPr sz="2400">
                <a:solidFill>
                  <a:schemeClr val="bg1"/>
                </a:solidFill>
              </a:defRPr>
            </a:lvl2pPr>
            <a:lvl3pPr>
              <a:defRPr sz="2160">
                <a:solidFill>
                  <a:schemeClr val="bg1"/>
                </a:solidFill>
              </a:defRPr>
            </a:lvl3pPr>
            <a:lvl4pPr>
              <a:defRPr sz="1920">
                <a:solidFill>
                  <a:schemeClr val="bg1"/>
                </a:solidFill>
              </a:defRPr>
            </a:lvl4pPr>
            <a:lvl5pPr>
              <a:defRPr sz="192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5355279" y="1400931"/>
            <a:ext cx="8792042" cy="6590579"/>
          </a:xfrm>
          <a:solidFill>
            <a:schemeClr val="bg1">
              <a:lumMod val="95000"/>
            </a:schemeClr>
          </a:solidFill>
        </p:spPr>
        <p:txBody>
          <a:bodyPr anchor="ctr">
            <a:normAutofit/>
          </a:bodyPr>
          <a:lstStyle>
            <a:lvl1pPr marL="0" indent="0">
              <a:lnSpc>
                <a:spcPct val="90000"/>
              </a:lnSpc>
              <a:buNone/>
              <a:defRPr sz="1920">
                <a:latin typeface="Lucida Console" panose="020B0609040504020204" pitchFamily="49" charset="0"/>
              </a:defRPr>
            </a:lvl1pPr>
            <a:lvl2pPr marL="548640" indent="0">
              <a:lnSpc>
                <a:spcPct val="90000"/>
              </a:lnSpc>
              <a:buNone/>
              <a:defRPr sz="1920">
                <a:latin typeface="Lucida Console" panose="020B0609040504020204" pitchFamily="49" charset="0"/>
              </a:defRPr>
            </a:lvl2pPr>
            <a:lvl3pPr marL="1097280" indent="0">
              <a:lnSpc>
                <a:spcPct val="90000"/>
              </a:lnSpc>
              <a:buNone/>
              <a:defRPr sz="1920">
                <a:latin typeface="Lucida Console" panose="020B0609040504020204" pitchFamily="49" charset="0"/>
              </a:defRPr>
            </a:lvl3pPr>
            <a:lvl4pPr marL="1645920" indent="0">
              <a:lnSpc>
                <a:spcPct val="90000"/>
              </a:lnSpc>
              <a:buNone/>
              <a:defRPr sz="1920">
                <a:latin typeface="Lucida Console" panose="020B0609040504020204" pitchFamily="49" charset="0"/>
              </a:defRPr>
            </a:lvl4pPr>
            <a:lvl5pPr marL="2194560" indent="0">
              <a:lnSpc>
                <a:spcPct val="90000"/>
              </a:lnSpc>
              <a:buNone/>
              <a:defRPr sz="192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7563374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7469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116875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686436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98077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5203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752356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42558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0988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0459C166-16D3-4A25-A2F8-C51E0E346B22}" type="datetimeFigureOut">
              <a:rPr lang="en-US" smtClean="0"/>
              <a:t>12/9/2024</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4789330" y="0"/>
            <a:ext cx="389711" cy="1913921"/>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solidFill>
                  <a:schemeClr val="bg1"/>
                </a:solidFill>
              </a:endParaRPr>
            </a:p>
          </p:txBody>
        </p:sp>
      </p:grpSp>
    </p:spTree>
    <p:extLst>
      <p:ext uri="{BB962C8B-B14F-4D97-AF65-F5344CB8AC3E}">
        <p14:creationId xmlns:p14="http://schemas.microsoft.com/office/powerpoint/2010/main" val="332917366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jfif"/><Relationship Id="rId2" Type="http://schemas.openxmlformats.org/officeDocument/2006/relationships/image" Target="../media/image32.jf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4.jf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0.gif"/><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gi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0378" y="1585198"/>
            <a:ext cx="8217066" cy="2914650"/>
          </a:xfrm>
          <a:prstGeom prst="rect">
            <a:avLst/>
          </a:prstGeom>
          <a:noFill/>
          <a:ln/>
        </p:spPr>
        <p:txBody>
          <a:bodyPr wrap="square" lIns="0" tIns="0" rIns="0" bIns="0" rtlCol="0" anchor="t"/>
          <a:lstStyle/>
          <a:p>
            <a:pPr marL="0" indent="0">
              <a:lnSpc>
                <a:spcPts val="7650"/>
              </a:lnSpc>
              <a:buNone/>
            </a:pPr>
            <a:r>
              <a:rPr lang="en-US" sz="6100" b="1" kern="0" spc="-122"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HR Analytics Dashboard: Power BI Project </a:t>
            </a:r>
            <a:r>
              <a:rPr lang="en-US" sz="6100" b="1" kern="0" spc="-122" dirty="0">
                <a:solidFill>
                  <a:srgbClr val="000000"/>
                </a:solidFill>
                <a:highlight>
                  <a:srgbClr val="00FF00"/>
                </a:highlight>
                <a:latin typeface="Source Serif Pro Semi Bold" pitchFamily="34" charset="0"/>
                <a:ea typeface="Source Serif Pro Semi Bold" pitchFamily="34" charset="-122"/>
              </a:rPr>
              <a:t>With python</a:t>
            </a:r>
          </a:p>
          <a:p>
            <a:pPr marL="0" indent="0">
              <a:lnSpc>
                <a:spcPts val="7650"/>
              </a:lnSpc>
              <a:buNone/>
            </a:pPr>
            <a:endParaRPr lang="en-US" sz="6100" dirty="0"/>
          </a:p>
        </p:txBody>
      </p:sp>
      <p:sp>
        <p:nvSpPr>
          <p:cNvPr id="4" name="Text 1"/>
          <p:cNvSpPr/>
          <p:nvPr/>
        </p:nvSpPr>
        <p:spPr>
          <a:xfrm>
            <a:off x="5900378" y="4763206"/>
            <a:ext cx="7468553"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Power BI project provides insightful visualizations and analysis of HR data, empowering HR professionals to make data-driven decisions and improve employee engagement.</a:t>
            </a:r>
            <a:endParaRPr lang="en-US" sz="1850" dirty="0"/>
          </a:p>
        </p:txBody>
      </p:sp>
      <p:sp>
        <p:nvSpPr>
          <p:cNvPr id="5" name="Shape 2"/>
          <p:cNvSpPr/>
          <p:nvPr/>
        </p:nvSpPr>
        <p:spPr>
          <a:xfrm>
            <a:off x="6324124" y="6269117"/>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331744" y="6276737"/>
            <a:ext cx="367665" cy="367665"/>
          </a:xfrm>
          <a:prstGeom prst="rect">
            <a:avLst/>
          </a:prstGeom>
        </p:spPr>
      </p:pic>
      <p:pic>
        <p:nvPicPr>
          <p:cNvPr id="9" name="Picture 8">
            <a:extLst>
              <a:ext uri="{FF2B5EF4-FFF2-40B4-BE49-F238E27FC236}">
                <a16:creationId xmlns:a16="http://schemas.microsoft.com/office/drawing/2014/main" id="{93B7D6DB-124E-30A3-EDCE-168DF77171BF}"/>
              </a:ext>
            </a:extLst>
          </p:cNvPr>
          <p:cNvPicPr>
            <a:picLocks noChangeAspect="1"/>
          </p:cNvPicPr>
          <p:nvPr/>
        </p:nvPicPr>
        <p:blipFill>
          <a:blip r:embed="rId5"/>
          <a:stretch>
            <a:fillRect/>
          </a:stretch>
        </p:blipFill>
        <p:spPr>
          <a:xfrm>
            <a:off x="11273882" y="5712212"/>
            <a:ext cx="3356517" cy="2517388"/>
          </a:xfrm>
          <a:prstGeom prst="rect">
            <a:avLst/>
          </a:prstGeom>
        </p:spPr>
      </p:pic>
      <p:sp>
        <p:nvSpPr>
          <p:cNvPr id="11" name="Isosceles Triangle 10">
            <a:extLst>
              <a:ext uri="{FF2B5EF4-FFF2-40B4-BE49-F238E27FC236}">
                <a16:creationId xmlns:a16="http://schemas.microsoft.com/office/drawing/2014/main" id="{2E63364B-475D-CA10-9467-846CD3AADC84}"/>
              </a:ext>
            </a:extLst>
          </p:cNvPr>
          <p:cNvSpPr/>
          <p:nvPr/>
        </p:nvSpPr>
        <p:spPr>
          <a:xfrm rot="16200000">
            <a:off x="13678406" y="7277607"/>
            <a:ext cx="1391031" cy="512955"/>
          </a:xfrm>
          <a:prstGeom prst="triangl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Tree>
    <p:extLst>
      <p:ext uri="{BB962C8B-B14F-4D97-AF65-F5344CB8AC3E}">
        <p14:creationId xmlns:p14="http://schemas.microsoft.com/office/powerpoint/2010/main" val="3335184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5107" y="37051"/>
            <a:ext cx="12618720" cy="1590676"/>
          </a:xfrm>
        </p:spPr>
        <p:txBody>
          <a:bodyPr/>
          <a:lstStyle/>
          <a:p>
            <a:r>
              <a:rPr lang="en-US" dirty="0">
                <a:highlight>
                  <a:srgbClr val="00FF00"/>
                </a:highlight>
              </a:rPr>
              <a:t>Data Analysis Expressions</a:t>
            </a:r>
          </a:p>
        </p:txBody>
      </p:sp>
      <p:sp>
        <p:nvSpPr>
          <p:cNvPr id="8" name="Content Placeholder 2"/>
          <p:cNvSpPr>
            <a:spLocks noGrp="1"/>
          </p:cNvSpPr>
          <p:nvPr>
            <p:ph idx="1"/>
          </p:nvPr>
        </p:nvSpPr>
        <p:spPr>
          <a:xfrm>
            <a:off x="287866" y="1184466"/>
            <a:ext cx="12618721" cy="1824571"/>
          </a:xfrm>
        </p:spPr>
        <p:txBody>
          <a:bodyPr>
            <a:normAutofit/>
          </a:bodyPr>
          <a:lstStyle/>
          <a:p>
            <a:pPr marL="0" indent="0">
              <a:buNone/>
            </a:pPr>
            <a:r>
              <a:rPr lang="en-US" dirty="0"/>
              <a:t>DAX is a collection of functions, operators, and constants that can be used in a formula, or expression, to calculate and return one or more values.</a:t>
            </a:r>
          </a:p>
        </p:txBody>
      </p:sp>
      <p:pic>
        <p:nvPicPr>
          <p:cNvPr id="3" name="Picture 2"/>
          <p:cNvPicPr>
            <a:picLocks noChangeAspect="1"/>
          </p:cNvPicPr>
          <p:nvPr/>
        </p:nvPicPr>
        <p:blipFill>
          <a:blip r:embed="rId3"/>
          <a:stretch>
            <a:fillRect/>
          </a:stretch>
        </p:blipFill>
        <p:spPr>
          <a:xfrm>
            <a:off x="10173547" y="15096"/>
            <a:ext cx="4456853" cy="370289"/>
          </a:xfrm>
          <a:prstGeom prst="rect">
            <a:avLst/>
          </a:prstGeom>
          <a:ln>
            <a:solidFill>
              <a:schemeClr val="dk1"/>
            </a:solidFill>
          </a:ln>
        </p:spPr>
      </p:pic>
      <p:sp>
        <p:nvSpPr>
          <p:cNvPr id="5" name="TextBox 4">
            <a:extLst>
              <a:ext uri="{FF2B5EF4-FFF2-40B4-BE49-F238E27FC236}">
                <a16:creationId xmlns:a16="http://schemas.microsoft.com/office/drawing/2014/main" id="{8C245F72-944F-433D-B3D8-0C220B32BD5F}"/>
              </a:ext>
            </a:extLst>
          </p:cNvPr>
          <p:cNvSpPr txBox="1"/>
          <p:nvPr/>
        </p:nvSpPr>
        <p:spPr>
          <a:xfrm>
            <a:off x="573091" y="3009037"/>
            <a:ext cx="6133253" cy="2419124"/>
          </a:xfrm>
          <a:prstGeom prst="rect">
            <a:avLst/>
          </a:prstGeom>
          <a:noFill/>
        </p:spPr>
        <p:txBody>
          <a:bodyPr wrap="square">
            <a:spAutoFit/>
          </a:bodyPr>
          <a:lstStyle/>
          <a:p>
            <a:pPr algn="l"/>
            <a:r>
              <a:rPr lang="en-US" sz="2160" dirty="0">
                <a:solidFill>
                  <a:srgbClr val="000000"/>
                </a:solidFill>
                <a:latin typeface="Consolas" panose="020B0609020204030204" pitchFamily="49" charset="0"/>
              </a:rPr>
              <a:t>Office Attrition Rate = </a:t>
            </a:r>
          </a:p>
          <a:p>
            <a:pPr algn="l"/>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3165BB"/>
                </a:solidFill>
                <a:latin typeface="Consolas" panose="020B0609020204030204" pitchFamily="49" charset="0"/>
              </a:rPr>
              <a:t>FILTER</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HRIS[Attrition]</a:t>
            </a:r>
            <a:r>
              <a:rPr lang="en-US" sz="2160" dirty="0">
                <a:solidFill>
                  <a:srgbClr val="000000"/>
                </a:solidFill>
                <a:latin typeface="Consolas" panose="020B0609020204030204" pitchFamily="49" charset="0"/>
              </a:rPr>
              <a:t> = </a:t>
            </a:r>
            <a:r>
              <a:rPr lang="en-US" sz="2160" dirty="0">
                <a:solidFill>
                  <a:srgbClr val="A31515"/>
                </a:solidFill>
                <a:latin typeface="Consolas" panose="020B0609020204030204" pitchFamily="49" charset="0"/>
              </a:rPr>
              <a:t>"Yes"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COUNTROWS</a:t>
            </a:r>
            <a:r>
              <a:rPr lang="en-US" sz="2160" dirty="0">
                <a:solidFill>
                  <a:srgbClr val="000000"/>
                </a:solidFill>
                <a:latin typeface="Consolas" panose="020B0609020204030204" pitchFamily="49" charset="0"/>
              </a:rPr>
              <a:t>(</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gn="l"/>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0</a:t>
            </a:r>
            <a:endParaRPr lang="en-US" sz="2160" dirty="0">
              <a:solidFill>
                <a:srgbClr val="000000"/>
              </a:solidFill>
              <a:latin typeface="Consolas" panose="020B0609020204030204" pitchFamily="49" charset="0"/>
            </a:endParaRPr>
          </a:p>
          <a:p>
            <a:pPr algn="l"/>
            <a:r>
              <a:rPr lang="en-US" sz="2160" dirty="0">
                <a:solidFill>
                  <a:srgbClr val="000000"/>
                </a:solidFill>
                <a:latin typeface="Consolas" panose="020B0609020204030204" pitchFamily="49" charset="0"/>
              </a:rPr>
              <a:t>)</a:t>
            </a:r>
          </a:p>
        </p:txBody>
      </p:sp>
      <p:sp>
        <p:nvSpPr>
          <p:cNvPr id="9" name="TextBox 8">
            <a:extLst>
              <a:ext uri="{FF2B5EF4-FFF2-40B4-BE49-F238E27FC236}">
                <a16:creationId xmlns:a16="http://schemas.microsoft.com/office/drawing/2014/main" id="{04AB63C2-1F45-E8F4-6FBA-90A76D5952FC}"/>
              </a:ext>
            </a:extLst>
          </p:cNvPr>
          <p:cNvSpPr txBox="1"/>
          <p:nvPr/>
        </p:nvSpPr>
        <p:spPr>
          <a:xfrm>
            <a:off x="7503664" y="3009038"/>
            <a:ext cx="7647091" cy="3219343"/>
          </a:xfrm>
          <a:prstGeom prst="rect">
            <a:avLst/>
          </a:prstGeom>
          <a:noFill/>
        </p:spPr>
        <p:txBody>
          <a:bodyPr wrap="square">
            <a:spAutoFit/>
          </a:bodyPr>
          <a:lstStyle/>
          <a:p>
            <a:pPr>
              <a:lnSpc>
                <a:spcPts val="1620"/>
              </a:lnSpc>
            </a:pPr>
            <a:r>
              <a:rPr lang="en-US" sz="2160" dirty="0">
                <a:solidFill>
                  <a:srgbClr val="000000"/>
                </a:solidFill>
                <a:latin typeface="Consolas" panose="020B0609020204030204" pitchFamily="49" charset="0"/>
              </a:rPr>
              <a:t>Tenure and Growth Score = </a:t>
            </a:r>
          </a:p>
          <a:p>
            <a:pPr>
              <a:lnSpc>
                <a:spcPts val="1620"/>
              </a:lnSpc>
            </a:pPr>
            <a:r>
              <a:rPr lang="en-US" sz="2160" dirty="0">
                <a:solidFill>
                  <a:srgbClr val="3165BB"/>
                </a:solidFill>
                <a:latin typeface="Consolas" panose="020B0609020204030204" pitchFamily="49" charset="0"/>
              </a:rPr>
              <a:t>AVERAGEX</a:t>
            </a:r>
            <a:r>
              <a:rPr lang="en-US" sz="2160" dirty="0">
                <a:solidFill>
                  <a:srgbClr val="000000"/>
                </a:solidFill>
                <a:latin typeface="Consolas" panose="020B0609020204030204" pitchFamily="49" charset="0"/>
              </a:rPr>
              <a:t>(</a:t>
            </a:r>
          </a:p>
          <a:p>
            <a:pPr>
              <a:lnSpc>
                <a:spcPts val="1620"/>
              </a:lnSpc>
            </a:pP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HRIS</a:t>
            </a:r>
            <a:r>
              <a:rPr lang="en-US" sz="2160" dirty="0">
                <a:solidFill>
                  <a:srgbClr val="000000"/>
                </a:solidFill>
                <a:latin typeface="Consolas" panose="020B0609020204030204" pitchFamily="49" charset="0"/>
              </a:rPr>
              <a:t>,</a:t>
            </a:r>
          </a:p>
          <a:p>
            <a:pPr>
              <a:lnSpc>
                <a:spcPts val="1620"/>
              </a:lnSpc>
            </a:pPr>
            <a:r>
              <a:rPr lang="en-US" sz="2160" dirty="0">
                <a:solidFill>
                  <a:srgbClr val="000000"/>
                </a:solidFill>
                <a:latin typeface="Consolas" panose="020B0609020204030204" pitchFamily="49" charset="0"/>
              </a:rPr>
              <a:t>    </a:t>
            </a:r>
            <a:r>
              <a:rPr lang="en-US" sz="2160" dirty="0">
                <a:solidFill>
                  <a:srgbClr val="3165BB"/>
                </a:solidFill>
                <a:latin typeface="Consolas" panose="020B0609020204030204" pitchFamily="49" charset="0"/>
              </a:rPr>
              <a:t>DIVIDE</a:t>
            </a:r>
            <a:r>
              <a:rPr lang="en-US" sz="2160" dirty="0">
                <a:solidFill>
                  <a:srgbClr val="000000"/>
                </a:solidFill>
                <a:latin typeface="Consolas" panose="020B0609020204030204" pitchFamily="49" charset="0"/>
              </a:rPr>
              <a:t>(</a:t>
            </a:r>
          </a:p>
          <a:p>
            <a:pPr>
              <a:lnSpc>
                <a:spcPts val="1620"/>
              </a:lnSpc>
            </a:pP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[TotalWorkingYears]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[YearsWithCurrManager]</a:t>
            </a:r>
            <a:r>
              <a:rPr lang="en-US" sz="2160" dirty="0">
                <a:solidFill>
                  <a:srgbClr val="000000"/>
                </a:solidFill>
                <a:latin typeface="Consolas" panose="020B0609020204030204" pitchFamily="49" charset="0"/>
              </a:rPr>
              <a:t> + </a:t>
            </a:r>
          </a:p>
          <a:p>
            <a:pPr>
              <a:lnSpc>
                <a:spcPts val="1620"/>
              </a:lnSpc>
            </a:pP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[YearsSinceLastPromotion]</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[YearsInCurrentRole]</a:t>
            </a:r>
            <a:r>
              <a:rPr lang="en-US" sz="2160" dirty="0">
                <a:solidFill>
                  <a:srgbClr val="000000"/>
                </a:solidFill>
                <a:latin typeface="Consolas" panose="020B0609020204030204" pitchFamily="49" charset="0"/>
              </a:rPr>
              <a:t> + </a:t>
            </a:r>
          </a:p>
          <a:p>
            <a:pPr>
              <a:lnSpc>
                <a:spcPts val="1620"/>
              </a:lnSpc>
            </a:pPr>
            <a:r>
              <a:rPr lang="en-US" sz="2160" dirty="0">
                <a:solidFill>
                  <a:srgbClr val="000000"/>
                </a:solidFill>
                <a:latin typeface="Consolas" panose="020B0609020204030204" pitchFamily="49" charset="0"/>
              </a:rPr>
              <a:t>        </a:t>
            </a:r>
            <a:r>
              <a:rPr lang="en-US" sz="2160" dirty="0">
                <a:solidFill>
                  <a:srgbClr val="001080"/>
                </a:solidFill>
                <a:latin typeface="Consolas" panose="020B0609020204030204" pitchFamily="49" charset="0"/>
              </a:rPr>
              <a:t>[Tenure_Years]</a:t>
            </a:r>
            <a:r>
              <a:rPr lang="en-US" sz="2160" dirty="0">
                <a:solidFill>
                  <a:srgbClr val="000000"/>
                </a:solidFill>
                <a:latin typeface="Consolas" panose="020B0609020204030204" pitchFamily="49" charset="0"/>
              </a:rPr>
              <a:t> + </a:t>
            </a:r>
            <a:r>
              <a:rPr lang="en-US" sz="2160" dirty="0">
                <a:solidFill>
                  <a:srgbClr val="001080"/>
                </a:solidFill>
                <a:latin typeface="Consolas" panose="020B0609020204030204" pitchFamily="49" charset="0"/>
              </a:rPr>
              <a:t>[PercentSalaryHike]</a:t>
            </a:r>
            <a:r>
              <a:rPr lang="en-US" sz="2160" dirty="0">
                <a:solidFill>
                  <a:srgbClr val="000000"/>
                </a:solidFill>
                <a:latin typeface="Consolas" panose="020B0609020204030204" pitchFamily="49" charset="0"/>
              </a:rPr>
              <a:t>,</a:t>
            </a:r>
          </a:p>
          <a:p>
            <a:pPr>
              <a:lnSpc>
                <a:spcPts val="1620"/>
              </a:lnSpc>
            </a:pPr>
            <a:r>
              <a:rPr lang="en-US" sz="2160" dirty="0">
                <a:solidFill>
                  <a:srgbClr val="000000"/>
                </a:solidFill>
                <a:latin typeface="Consolas" panose="020B0609020204030204" pitchFamily="49" charset="0"/>
              </a:rPr>
              <a:t>        </a:t>
            </a:r>
            <a:r>
              <a:rPr lang="en-US" sz="2160" dirty="0">
                <a:solidFill>
                  <a:srgbClr val="098658"/>
                </a:solidFill>
                <a:latin typeface="Consolas" panose="020B0609020204030204" pitchFamily="49" charset="0"/>
              </a:rPr>
              <a:t>6</a:t>
            </a:r>
            <a:endParaRPr lang="en-US" sz="2160" dirty="0">
              <a:solidFill>
                <a:srgbClr val="000000"/>
              </a:solidFill>
              <a:latin typeface="Consolas" panose="020B0609020204030204" pitchFamily="49" charset="0"/>
            </a:endParaRPr>
          </a:p>
          <a:p>
            <a:pPr>
              <a:lnSpc>
                <a:spcPts val="1620"/>
              </a:lnSpc>
            </a:pPr>
            <a:r>
              <a:rPr lang="en-US" sz="2160" dirty="0">
                <a:solidFill>
                  <a:srgbClr val="000000"/>
                </a:solidFill>
                <a:latin typeface="Consolas" panose="020B0609020204030204" pitchFamily="49" charset="0"/>
              </a:rPr>
              <a:t>    )</a:t>
            </a:r>
          </a:p>
          <a:p>
            <a:pPr>
              <a:lnSpc>
                <a:spcPts val="1620"/>
              </a:lnSpc>
            </a:pPr>
            <a:r>
              <a:rPr lang="en-US" sz="2160" dirty="0">
                <a:solidFill>
                  <a:srgbClr val="000000"/>
                </a:solidFill>
                <a:latin typeface="Consolas" panose="020B0609020204030204" pitchFamily="49" charset="0"/>
              </a:rPr>
              <a:t>)</a:t>
            </a:r>
          </a:p>
          <a:p>
            <a:br>
              <a:rPr lang="en-US" sz="2160" dirty="0"/>
            </a:br>
            <a:endParaRPr lang="en-IN" sz="2160" dirty="0"/>
          </a:p>
        </p:txBody>
      </p:sp>
      <p:sp>
        <p:nvSpPr>
          <p:cNvPr id="11" name="Rectangle 10">
            <a:extLst>
              <a:ext uri="{FF2B5EF4-FFF2-40B4-BE49-F238E27FC236}">
                <a16:creationId xmlns:a16="http://schemas.microsoft.com/office/drawing/2014/main" id="{2114F729-A748-5845-51BD-9AA0ADE2A4DC}"/>
              </a:ext>
            </a:extLst>
          </p:cNvPr>
          <p:cNvSpPr/>
          <p:nvPr/>
        </p:nvSpPr>
        <p:spPr>
          <a:xfrm>
            <a:off x="520246" y="2941653"/>
            <a:ext cx="4234634" cy="31137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sp>
        <p:nvSpPr>
          <p:cNvPr id="12" name="Rectangle 11">
            <a:extLst>
              <a:ext uri="{FF2B5EF4-FFF2-40B4-BE49-F238E27FC236}">
                <a16:creationId xmlns:a16="http://schemas.microsoft.com/office/drawing/2014/main" id="{2AA37C80-6AC4-B64E-E3A7-7BBD492AAA19}"/>
              </a:ext>
            </a:extLst>
          </p:cNvPr>
          <p:cNvSpPr/>
          <p:nvPr/>
        </p:nvSpPr>
        <p:spPr>
          <a:xfrm>
            <a:off x="7315200" y="2557946"/>
            <a:ext cx="7215797" cy="31137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160" dirty="0">
              <a:solidFill>
                <a:schemeClr val="bg1"/>
              </a:solidFill>
            </a:endParaRPr>
          </a:p>
        </p:txBody>
      </p:sp>
      <p:pic>
        <p:nvPicPr>
          <p:cNvPr id="1026" name="Picture 2" descr="Boosting Business Insights with Power BI DAX: Best Practices and Techniques">
            <a:extLst>
              <a:ext uri="{FF2B5EF4-FFF2-40B4-BE49-F238E27FC236}">
                <a16:creationId xmlns:a16="http://schemas.microsoft.com/office/drawing/2014/main" id="{7914192B-FE1B-F273-DDEC-727A1DE272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98" y="55575"/>
            <a:ext cx="4150211" cy="111036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BE624D7-4317-FCC7-0C0A-62748C49F517}"/>
              </a:ext>
            </a:extLst>
          </p:cNvPr>
          <p:cNvSpPr txBox="1"/>
          <p:nvPr/>
        </p:nvSpPr>
        <p:spPr>
          <a:xfrm>
            <a:off x="520246" y="6448779"/>
            <a:ext cx="12513734" cy="978729"/>
          </a:xfrm>
          <a:prstGeom prst="rect">
            <a:avLst/>
          </a:prstGeom>
          <a:noFill/>
        </p:spPr>
        <p:txBody>
          <a:bodyPr wrap="square">
            <a:spAutoFit/>
          </a:bodyPr>
          <a:lstStyle/>
          <a:p>
            <a:r>
              <a:rPr lang="en-US" sz="2880" dirty="0">
                <a:highlight>
                  <a:srgbClr val="FFFF00"/>
                </a:highlight>
              </a:rPr>
              <a:t>Data Analysis Expressions, or “DAX” includes a library of over 200 functions, operators, and constructs and are similar to Excel formulas</a:t>
            </a:r>
            <a:endParaRPr lang="en-IN" sz="2880" dirty="0">
              <a:highlight>
                <a:srgbClr val="FFFF00"/>
              </a:highlight>
            </a:endParaRPr>
          </a:p>
        </p:txBody>
      </p:sp>
    </p:spTree>
    <p:extLst>
      <p:ext uri="{BB962C8B-B14F-4D97-AF65-F5344CB8AC3E}">
        <p14:creationId xmlns:p14="http://schemas.microsoft.com/office/powerpoint/2010/main" val="848951925"/>
      </p:ext>
    </p:extLst>
  </p:cSld>
  <p:clrMapOvr>
    <a:masterClrMapping/>
  </p:clrMapOvr>
  <mc:AlternateContent xmlns:mc="http://schemas.openxmlformats.org/markup-compatibility/2006" xmlns:p15="http://schemas.microsoft.com/office/powerpoint/2012/main">
    <mc:Choice Requires="p15">
      <p:transition spd="med">
        <p15:prstTrans prst="curtains"/>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3B336-58F3-D116-2B39-7BAD5EC312C2}"/>
              </a:ext>
            </a:extLst>
          </p:cNvPr>
          <p:cNvPicPr>
            <a:picLocks noChangeAspect="1"/>
          </p:cNvPicPr>
          <p:nvPr/>
        </p:nvPicPr>
        <p:blipFill>
          <a:blip r:embed="rId2"/>
          <a:stretch>
            <a:fillRect/>
          </a:stretch>
        </p:blipFill>
        <p:spPr>
          <a:xfrm>
            <a:off x="2" y="0"/>
            <a:ext cx="10593656" cy="8229599"/>
          </a:xfrm>
          <a:prstGeom prst="rect">
            <a:avLst/>
          </a:prstGeom>
        </p:spPr>
      </p:pic>
      <p:sp>
        <p:nvSpPr>
          <p:cNvPr id="5" name="TextBox 4">
            <a:extLst>
              <a:ext uri="{FF2B5EF4-FFF2-40B4-BE49-F238E27FC236}">
                <a16:creationId xmlns:a16="http://schemas.microsoft.com/office/drawing/2014/main" id="{55B05884-4D9C-4E4F-C321-900DA82E091F}"/>
              </a:ext>
            </a:extLst>
          </p:cNvPr>
          <p:cNvSpPr txBox="1"/>
          <p:nvPr/>
        </p:nvSpPr>
        <p:spPr>
          <a:xfrm>
            <a:off x="10593658" y="731516"/>
            <a:ext cx="4036741" cy="3816429"/>
          </a:xfrm>
          <a:prstGeom prst="rect">
            <a:avLst/>
          </a:prstGeom>
          <a:noFill/>
        </p:spPr>
        <p:txBody>
          <a:bodyPr wrap="square">
            <a:spAutoFit/>
          </a:bodyPr>
          <a:lstStyle/>
          <a:p>
            <a:endParaRPr lang="en-US" dirty="0"/>
          </a:p>
          <a:p>
            <a:r>
              <a:rPr lang="en-US" sz="3200" dirty="0"/>
              <a:t>The </a:t>
            </a:r>
            <a:r>
              <a:rPr lang="en-US" sz="3200" b="1" dirty="0"/>
              <a:t>Feature Importances</a:t>
            </a:r>
            <a:r>
              <a:rPr lang="en-US" sz="3200" dirty="0"/>
              <a:t> section identifies the most impactful features used by the Random Forest model to predict attrition</a:t>
            </a:r>
            <a:r>
              <a:rPr lang="en-US" dirty="0"/>
              <a:t>.</a:t>
            </a:r>
          </a:p>
        </p:txBody>
      </p:sp>
      <p:sp>
        <p:nvSpPr>
          <p:cNvPr id="6" name="Isosceles Triangle 5">
            <a:extLst>
              <a:ext uri="{FF2B5EF4-FFF2-40B4-BE49-F238E27FC236}">
                <a16:creationId xmlns:a16="http://schemas.microsoft.com/office/drawing/2014/main" id="{58118C6C-D382-4809-9011-30923200306F}"/>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23525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581B66-A8DC-9A4E-6286-8E6350FF20C8}"/>
              </a:ext>
            </a:extLst>
          </p:cNvPr>
          <p:cNvPicPr>
            <a:picLocks noChangeAspect="1"/>
          </p:cNvPicPr>
          <p:nvPr/>
        </p:nvPicPr>
        <p:blipFill>
          <a:blip r:embed="rId2"/>
          <a:stretch>
            <a:fillRect/>
          </a:stretch>
        </p:blipFill>
        <p:spPr>
          <a:xfrm>
            <a:off x="0" y="1455905"/>
            <a:ext cx="6378498" cy="6773695"/>
          </a:xfrm>
          <a:prstGeom prst="rect">
            <a:avLst/>
          </a:prstGeom>
        </p:spPr>
      </p:pic>
      <p:sp>
        <p:nvSpPr>
          <p:cNvPr id="7" name="TextBox 6">
            <a:extLst>
              <a:ext uri="{FF2B5EF4-FFF2-40B4-BE49-F238E27FC236}">
                <a16:creationId xmlns:a16="http://schemas.microsoft.com/office/drawing/2014/main" id="{3DAC876E-33CE-AA3B-D311-4B67ECE8F207}"/>
              </a:ext>
            </a:extLst>
          </p:cNvPr>
          <p:cNvSpPr txBox="1"/>
          <p:nvPr/>
        </p:nvSpPr>
        <p:spPr>
          <a:xfrm>
            <a:off x="0" y="1355544"/>
            <a:ext cx="7047571" cy="369332"/>
          </a:xfrm>
          <a:prstGeom prst="rect">
            <a:avLst/>
          </a:prstGeom>
          <a:noFill/>
        </p:spPr>
        <p:txBody>
          <a:bodyPr wrap="square">
            <a:spAutoFit/>
          </a:bodyPr>
          <a:lstStyle/>
          <a:p>
            <a:r>
              <a:rPr lang="en-IN" b="1" dirty="0">
                <a:highlight>
                  <a:srgbClr val="FFFF00"/>
                </a:highlight>
              </a:rPr>
              <a:t>if overtime is less than the people will leave the company almost 3x</a:t>
            </a:r>
          </a:p>
        </p:txBody>
      </p:sp>
      <p:pic>
        <p:nvPicPr>
          <p:cNvPr id="3" name="Picture 2">
            <a:extLst>
              <a:ext uri="{FF2B5EF4-FFF2-40B4-BE49-F238E27FC236}">
                <a16:creationId xmlns:a16="http://schemas.microsoft.com/office/drawing/2014/main" id="{245666FD-D6A5-3E1D-2F35-09B2D78AB763}"/>
              </a:ext>
            </a:extLst>
          </p:cNvPr>
          <p:cNvPicPr>
            <a:picLocks noChangeAspect="1"/>
          </p:cNvPicPr>
          <p:nvPr/>
        </p:nvPicPr>
        <p:blipFill>
          <a:blip r:embed="rId3"/>
          <a:stretch>
            <a:fillRect/>
          </a:stretch>
        </p:blipFill>
        <p:spPr>
          <a:xfrm>
            <a:off x="8062333" y="1355544"/>
            <a:ext cx="5898993" cy="6874056"/>
          </a:xfrm>
          <a:prstGeom prst="rect">
            <a:avLst/>
          </a:prstGeom>
        </p:spPr>
      </p:pic>
      <p:pic>
        <p:nvPicPr>
          <p:cNvPr id="2050" name="Picture 2" descr="Key Influencers Visual Explained - AI Visuals in Power BI">
            <a:extLst>
              <a:ext uri="{FF2B5EF4-FFF2-40B4-BE49-F238E27FC236}">
                <a16:creationId xmlns:a16="http://schemas.microsoft.com/office/drawing/2014/main" id="{11ACC80C-111D-C5DB-9C90-F79CC89752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72" r="34177" b="38455"/>
          <a:stretch/>
        </p:blipFill>
        <p:spPr bwMode="auto">
          <a:xfrm>
            <a:off x="0" y="0"/>
            <a:ext cx="3880624" cy="12799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ine GIFs - Get the best gif on GIFER">
            <a:extLst>
              <a:ext uri="{FF2B5EF4-FFF2-40B4-BE49-F238E27FC236}">
                <a16:creationId xmlns:a16="http://schemas.microsoft.com/office/drawing/2014/main" id="{FC4582EE-971E-17E1-A4EC-3269FBC7C4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200400" y="3162300"/>
            <a:ext cx="82296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4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82F88-4DE3-6CDD-CB90-B7765AA5FA8B}"/>
              </a:ext>
            </a:extLst>
          </p:cNvPr>
          <p:cNvPicPr>
            <a:picLocks noChangeAspect="1"/>
          </p:cNvPicPr>
          <p:nvPr/>
        </p:nvPicPr>
        <p:blipFill>
          <a:blip r:embed="rId2"/>
          <a:stretch>
            <a:fillRect/>
          </a:stretch>
        </p:blipFill>
        <p:spPr>
          <a:xfrm>
            <a:off x="0" y="2022002"/>
            <a:ext cx="8334676" cy="6207598"/>
          </a:xfrm>
          <a:prstGeom prst="rect">
            <a:avLst/>
          </a:prstGeom>
        </p:spPr>
      </p:pic>
      <p:pic>
        <p:nvPicPr>
          <p:cNvPr id="5" name="Picture 4">
            <a:extLst>
              <a:ext uri="{FF2B5EF4-FFF2-40B4-BE49-F238E27FC236}">
                <a16:creationId xmlns:a16="http://schemas.microsoft.com/office/drawing/2014/main" id="{96E7ECE8-B713-0D66-44B8-93F015D259AE}"/>
              </a:ext>
            </a:extLst>
          </p:cNvPr>
          <p:cNvPicPr>
            <a:picLocks noChangeAspect="1"/>
          </p:cNvPicPr>
          <p:nvPr/>
        </p:nvPicPr>
        <p:blipFill>
          <a:blip r:embed="rId3"/>
          <a:stretch>
            <a:fillRect/>
          </a:stretch>
        </p:blipFill>
        <p:spPr>
          <a:xfrm>
            <a:off x="8121727" y="3693212"/>
            <a:ext cx="6081287" cy="1646063"/>
          </a:xfrm>
          <a:prstGeom prst="rect">
            <a:avLst/>
          </a:prstGeom>
        </p:spPr>
      </p:pic>
      <p:sp>
        <p:nvSpPr>
          <p:cNvPr id="7" name="TextBox 6">
            <a:extLst>
              <a:ext uri="{FF2B5EF4-FFF2-40B4-BE49-F238E27FC236}">
                <a16:creationId xmlns:a16="http://schemas.microsoft.com/office/drawing/2014/main" id="{A9B261CC-1A99-3E46-C7CE-DB0D2337F2F0}"/>
              </a:ext>
            </a:extLst>
          </p:cNvPr>
          <p:cNvSpPr txBox="1"/>
          <p:nvPr/>
        </p:nvSpPr>
        <p:spPr>
          <a:xfrm>
            <a:off x="509738" y="1510319"/>
            <a:ext cx="7315200" cy="369332"/>
          </a:xfrm>
          <a:prstGeom prst="rect">
            <a:avLst/>
          </a:prstGeom>
          <a:noFill/>
        </p:spPr>
        <p:txBody>
          <a:bodyPr wrap="square">
            <a:spAutoFit/>
          </a:bodyPr>
          <a:lstStyle/>
          <a:p>
            <a:r>
              <a:rPr lang="en-IN" b="1" dirty="0">
                <a:highlight>
                  <a:srgbClr val="FFFF00"/>
                </a:highlight>
              </a:rPr>
              <a:t>The map is representing that all our employees are from USA and Canada</a:t>
            </a:r>
          </a:p>
        </p:txBody>
      </p:sp>
      <p:sp>
        <p:nvSpPr>
          <p:cNvPr id="9" name="TextBox 8">
            <a:extLst>
              <a:ext uri="{FF2B5EF4-FFF2-40B4-BE49-F238E27FC236}">
                <a16:creationId xmlns:a16="http://schemas.microsoft.com/office/drawing/2014/main" id="{5FB9360F-F75A-875F-BE4A-2BDF9FDEE793}"/>
              </a:ext>
            </a:extLst>
          </p:cNvPr>
          <p:cNvSpPr txBox="1"/>
          <p:nvPr/>
        </p:nvSpPr>
        <p:spPr>
          <a:xfrm>
            <a:off x="8251903" y="3063134"/>
            <a:ext cx="7315200" cy="369332"/>
          </a:xfrm>
          <a:prstGeom prst="rect">
            <a:avLst/>
          </a:prstGeom>
          <a:noFill/>
        </p:spPr>
        <p:txBody>
          <a:bodyPr wrap="square">
            <a:spAutoFit/>
          </a:bodyPr>
          <a:lstStyle/>
          <a:p>
            <a:r>
              <a:rPr lang="en-IN" b="1" dirty="0">
                <a:highlight>
                  <a:srgbClr val="FFFF00"/>
                </a:highlight>
              </a:rPr>
              <a:t>Highest monthly income is in Barrie and Baltimore office.</a:t>
            </a:r>
          </a:p>
        </p:txBody>
      </p:sp>
      <p:pic>
        <p:nvPicPr>
          <p:cNvPr id="2" name="Picture 4" descr="Line GIFs - Get the best gif on GIFER">
            <a:extLst>
              <a:ext uri="{FF2B5EF4-FFF2-40B4-BE49-F238E27FC236}">
                <a16:creationId xmlns:a16="http://schemas.microsoft.com/office/drawing/2014/main" id="{112C2169-3E09-5180-A154-2BDF229C8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3744"/>
            <a:ext cx="14552341"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127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7866" y="-3449687"/>
            <a:ext cx="5486400" cy="8229600"/>
          </a:xfrm>
          <a:prstGeom prst="rect">
            <a:avLst/>
          </a:prstGeom>
        </p:spPr>
      </p:pic>
      <p:sp>
        <p:nvSpPr>
          <p:cNvPr id="3" name="Text 0"/>
          <p:cNvSpPr/>
          <p:nvPr/>
        </p:nvSpPr>
        <p:spPr>
          <a:xfrm>
            <a:off x="6324124" y="2207538"/>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Note</a:t>
            </a:r>
            <a:endParaRPr lang="en-US" sz="4400" dirty="0"/>
          </a:p>
        </p:txBody>
      </p:sp>
      <p:pic>
        <p:nvPicPr>
          <p:cNvPr id="5" name="Image 1" descr="preencoded.png"/>
          <p:cNvPicPr>
            <a:picLocks noChangeAspect="1"/>
          </p:cNvPicPr>
          <p:nvPr/>
        </p:nvPicPr>
        <p:blipFill>
          <a:blip r:embed="rId4"/>
          <a:stretch>
            <a:fillRect/>
          </a:stretch>
        </p:blipFill>
        <p:spPr>
          <a:xfrm>
            <a:off x="6324124" y="3922752"/>
            <a:ext cx="598408" cy="598408"/>
          </a:xfrm>
          <a:prstGeom prst="rect">
            <a:avLst/>
          </a:prstGeom>
        </p:spPr>
      </p:pic>
      <p:pic>
        <p:nvPicPr>
          <p:cNvPr id="8" name="Image 2" descr="preencoded.png"/>
          <p:cNvPicPr>
            <a:picLocks noChangeAspect="1"/>
          </p:cNvPicPr>
          <p:nvPr/>
        </p:nvPicPr>
        <p:blipFill>
          <a:blip r:embed="rId5"/>
          <a:stretch>
            <a:fillRect/>
          </a:stretch>
        </p:blipFill>
        <p:spPr>
          <a:xfrm>
            <a:off x="9151724" y="455846"/>
            <a:ext cx="598408" cy="598408"/>
          </a:xfrm>
          <a:prstGeom prst="rect">
            <a:avLst/>
          </a:prstGeom>
        </p:spPr>
      </p:pic>
      <p:pic>
        <p:nvPicPr>
          <p:cNvPr id="12" name="Picture 11">
            <a:extLst>
              <a:ext uri="{FF2B5EF4-FFF2-40B4-BE49-F238E27FC236}">
                <a16:creationId xmlns:a16="http://schemas.microsoft.com/office/drawing/2014/main" id="{DA9A71AF-6823-7E9D-2600-4C076C51BAAD}"/>
              </a:ext>
            </a:extLst>
          </p:cNvPr>
          <p:cNvPicPr>
            <a:picLocks noChangeAspect="1"/>
          </p:cNvPicPr>
          <p:nvPr/>
        </p:nvPicPr>
        <p:blipFill>
          <a:blip r:embed="rId6"/>
          <a:stretch>
            <a:fillRect/>
          </a:stretch>
        </p:blipFill>
        <p:spPr>
          <a:xfrm>
            <a:off x="12888" y="0"/>
            <a:ext cx="9138835" cy="8229600"/>
          </a:xfrm>
          <a:prstGeom prst="rect">
            <a:avLst/>
          </a:prstGeom>
        </p:spPr>
      </p:pic>
      <p:sp>
        <p:nvSpPr>
          <p:cNvPr id="14" name="TextBox 13">
            <a:extLst>
              <a:ext uri="{FF2B5EF4-FFF2-40B4-BE49-F238E27FC236}">
                <a16:creationId xmlns:a16="http://schemas.microsoft.com/office/drawing/2014/main" id="{49615F0E-AE45-797C-30E0-9E8D443FF776}"/>
              </a:ext>
            </a:extLst>
          </p:cNvPr>
          <p:cNvSpPr txBox="1"/>
          <p:nvPr/>
        </p:nvSpPr>
        <p:spPr>
          <a:xfrm>
            <a:off x="9742427" y="499378"/>
            <a:ext cx="4710107" cy="6370975"/>
          </a:xfrm>
          <a:prstGeom prst="rect">
            <a:avLst/>
          </a:prstGeom>
          <a:noFill/>
        </p:spPr>
        <p:txBody>
          <a:bodyPr wrap="square">
            <a:spAutoFit/>
          </a:bodyPr>
          <a:lstStyle/>
          <a:p>
            <a:r>
              <a:rPr lang="en-US" sz="2400" b="1" dirty="0"/>
              <a:t>Key Factors Influencing Attrition:</a:t>
            </a:r>
            <a:endParaRPr lang="en-US" sz="2400" dirty="0"/>
          </a:p>
          <a:p>
            <a:pPr>
              <a:buFont typeface="Arial" panose="020B0604020202020204" pitchFamily="34" charset="0"/>
              <a:buChar char="•"/>
            </a:pPr>
            <a:r>
              <a:rPr lang="en-US" sz="2400" b="1" dirty="0"/>
              <a:t>Salary:</a:t>
            </a:r>
            <a:r>
              <a:rPr lang="en-US" sz="2400" dirty="0"/>
              <a:t> Higher monthly income is associated with lower attrition rates.</a:t>
            </a:r>
          </a:p>
          <a:p>
            <a:pPr>
              <a:buFont typeface="Arial" panose="020B0604020202020204" pitchFamily="34" charset="0"/>
              <a:buChar char="•"/>
            </a:pPr>
            <a:r>
              <a:rPr lang="en-US" sz="2400" b="1" dirty="0"/>
              <a:t>Experience:</a:t>
            </a:r>
            <a:r>
              <a:rPr lang="en-US" sz="2400" dirty="0"/>
              <a:t> Longer tenure and more years of experience correlate with lower attrition.</a:t>
            </a:r>
          </a:p>
          <a:p>
            <a:pPr>
              <a:buFont typeface="Arial" panose="020B0604020202020204" pitchFamily="34" charset="0"/>
              <a:buChar char="•"/>
            </a:pPr>
            <a:r>
              <a:rPr lang="en-US" sz="2400" b="1" dirty="0"/>
              <a:t>Overtime:</a:t>
            </a:r>
            <a:r>
              <a:rPr lang="en-US" sz="2400" dirty="0"/>
              <a:t> Employees working overtime are more likely to leave.</a:t>
            </a:r>
          </a:p>
          <a:p>
            <a:pPr>
              <a:buFont typeface="Arial" panose="020B0604020202020204" pitchFamily="34" charset="0"/>
              <a:buChar char="•"/>
            </a:pPr>
            <a:r>
              <a:rPr lang="en-US" sz="2400" b="1" dirty="0"/>
              <a:t>Age:</a:t>
            </a:r>
            <a:r>
              <a:rPr lang="en-US" sz="2400" dirty="0"/>
              <a:t> Older employees tend to stay longer.</a:t>
            </a:r>
          </a:p>
          <a:p>
            <a:r>
              <a:rPr lang="en-US" sz="2400" b="1" dirty="0"/>
              <a:t>Less Significant Factors:</a:t>
            </a:r>
            <a:endParaRPr lang="en-US" sz="2400" dirty="0"/>
          </a:p>
          <a:p>
            <a:pPr>
              <a:buFont typeface="Arial" panose="020B0604020202020204" pitchFamily="34" charset="0"/>
              <a:buChar char="•"/>
            </a:pPr>
            <a:r>
              <a:rPr lang="en-US" sz="2400" b="1" dirty="0"/>
              <a:t>Education:</a:t>
            </a:r>
            <a:r>
              <a:rPr lang="en-US" sz="2400" dirty="0"/>
              <a:t> Moderate impact on attrition.</a:t>
            </a:r>
          </a:p>
          <a:p>
            <a:pPr>
              <a:buFont typeface="Arial" panose="020B0604020202020204" pitchFamily="34" charset="0"/>
              <a:buChar char="•"/>
            </a:pPr>
            <a:r>
              <a:rPr lang="en-US" sz="2400" b="1" dirty="0"/>
              <a:t>Business Travel:</a:t>
            </a:r>
            <a:r>
              <a:rPr lang="en-US" sz="2400" dirty="0"/>
              <a:t> Minimal impact on attrition.</a:t>
            </a:r>
          </a:p>
          <a:p>
            <a:pPr>
              <a:buFont typeface="Arial" panose="020B0604020202020204" pitchFamily="34" charset="0"/>
              <a:buChar char="•"/>
            </a:pPr>
            <a:r>
              <a:rPr lang="en-US" sz="2400" b="1" dirty="0"/>
              <a:t>Department:</a:t>
            </a:r>
            <a:r>
              <a:rPr lang="en-US" sz="2400" dirty="0"/>
              <a:t> Least significant factor.</a:t>
            </a:r>
          </a:p>
        </p:txBody>
      </p:sp>
      <p:sp>
        <p:nvSpPr>
          <p:cNvPr id="4" name="Isosceles Triangle 3">
            <a:extLst>
              <a:ext uri="{FF2B5EF4-FFF2-40B4-BE49-F238E27FC236}">
                <a16:creationId xmlns:a16="http://schemas.microsoft.com/office/drawing/2014/main" id="{0FFE7FFA-2A87-642C-404F-8A3FF48F2BBA}"/>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9120" y="365760"/>
            <a:ext cx="12999720" cy="646331"/>
          </a:xfrm>
          <a:prstGeom prst="rect">
            <a:avLst/>
          </a:prstGeom>
          <a:noFill/>
        </p:spPr>
        <p:txBody>
          <a:bodyPr wrap="square" rtlCol="0">
            <a:spAutoFit/>
          </a:bodyPr>
          <a:lstStyle/>
          <a:p>
            <a:pPr algn="ctr"/>
            <a:r>
              <a:rPr lang="en-US" sz="3600" b="1" dirty="0">
                <a:solidFill>
                  <a:srgbClr val="5B2D29"/>
                </a:solidFill>
              </a:rPr>
              <a:t>CONCLUSION FOR HR ANALYSIS</a:t>
            </a:r>
            <a:endParaRPr lang="en-IN" sz="3600" b="1" dirty="0">
              <a:solidFill>
                <a:srgbClr val="5B2D29"/>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1400" y="1012091"/>
            <a:ext cx="3199447" cy="2910839"/>
          </a:xfrm>
          <a:prstGeom prst="rect">
            <a:avLst/>
          </a:prstGeom>
        </p:spPr>
      </p:pic>
      <p:sp>
        <p:nvSpPr>
          <p:cNvPr id="9" name="TextBox 8"/>
          <p:cNvSpPr txBox="1"/>
          <p:nvPr/>
        </p:nvSpPr>
        <p:spPr>
          <a:xfrm>
            <a:off x="579120" y="1313021"/>
            <a:ext cx="10622280" cy="1569660"/>
          </a:xfrm>
          <a:prstGeom prst="rect">
            <a:avLst/>
          </a:prstGeom>
          <a:noFill/>
        </p:spPr>
        <p:txBody>
          <a:bodyPr wrap="square" rtlCol="0">
            <a:spAutoFit/>
          </a:bodyPr>
          <a:lstStyle/>
          <a:p>
            <a:r>
              <a:rPr lang="en-US" sz="2400" b="1" dirty="0">
                <a:solidFill>
                  <a:schemeClr val="accent1">
                    <a:lumMod val="75000"/>
                  </a:schemeClr>
                </a:solidFill>
              </a:rPr>
              <a:t>With the help of the Power Bi we can turn the raw into the actionable insights. It will help the HR team to make informed, data-driven decisions. It will helps the HR team to easily understand that what is the reason for attrition rate, Employee’s </a:t>
            </a:r>
            <a:r>
              <a:rPr lang="en-US" sz="2400" b="1" dirty="0" err="1">
                <a:solidFill>
                  <a:schemeClr val="accent1">
                    <a:lumMod val="75000"/>
                  </a:schemeClr>
                </a:solidFill>
              </a:rPr>
              <a:t>performace</a:t>
            </a:r>
            <a:r>
              <a:rPr lang="en-US" sz="2400" b="1" dirty="0">
                <a:solidFill>
                  <a:schemeClr val="accent1">
                    <a:lumMod val="75000"/>
                  </a:schemeClr>
                </a:solidFill>
              </a:rPr>
              <a:t> tracking, </a:t>
            </a:r>
            <a:r>
              <a:rPr lang="en-US" sz="2400" b="1" dirty="0" err="1">
                <a:solidFill>
                  <a:schemeClr val="accent1">
                    <a:lumMod val="75000"/>
                  </a:schemeClr>
                </a:solidFill>
              </a:rPr>
              <a:t>Recruitement</a:t>
            </a:r>
            <a:r>
              <a:rPr lang="en-US" sz="2400" b="1" dirty="0">
                <a:solidFill>
                  <a:schemeClr val="accent1">
                    <a:lumMod val="75000"/>
                  </a:schemeClr>
                </a:solidFill>
              </a:rPr>
              <a:t> efficiency, Employee’s </a:t>
            </a:r>
            <a:r>
              <a:rPr lang="en-US" sz="2400" b="1" dirty="0" err="1">
                <a:solidFill>
                  <a:schemeClr val="accent1">
                    <a:lumMod val="75000"/>
                  </a:schemeClr>
                </a:solidFill>
              </a:rPr>
              <a:t>satisfication</a:t>
            </a:r>
            <a:r>
              <a:rPr lang="en-US" sz="2400" b="1" dirty="0">
                <a:solidFill>
                  <a:schemeClr val="accent1">
                    <a:lumMod val="75000"/>
                  </a:schemeClr>
                </a:solidFill>
              </a:rPr>
              <a:t> etc…</a:t>
            </a:r>
            <a:endParaRPr lang="en-IN" sz="2400" b="1" dirty="0">
              <a:solidFill>
                <a:schemeClr val="accent1">
                  <a:lumMod val="75000"/>
                </a:schemeClr>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596640" cy="1264920"/>
          </a:xfrm>
          <a:prstGeom prst="rect">
            <a:avLst/>
          </a:prstGeom>
        </p:spPr>
      </p:pic>
      <p:sp>
        <p:nvSpPr>
          <p:cNvPr id="11" name="TextBox 10"/>
          <p:cNvSpPr txBox="1"/>
          <p:nvPr/>
        </p:nvSpPr>
        <p:spPr>
          <a:xfrm>
            <a:off x="365760" y="3093720"/>
            <a:ext cx="11049000" cy="461665"/>
          </a:xfrm>
          <a:prstGeom prst="rect">
            <a:avLst/>
          </a:prstGeom>
          <a:noFill/>
        </p:spPr>
        <p:txBody>
          <a:bodyPr wrap="square" rtlCol="0">
            <a:spAutoFit/>
          </a:bodyPr>
          <a:lstStyle/>
          <a:p>
            <a:r>
              <a:rPr lang="en-US" sz="2400" b="1" dirty="0">
                <a:solidFill>
                  <a:schemeClr val="accent2">
                    <a:lumMod val="50000"/>
                  </a:schemeClr>
                </a:solidFill>
              </a:rPr>
              <a:t>OVERALL SUMMARY OF THE DASHBOARD:</a:t>
            </a:r>
            <a:endParaRPr lang="en-IN" sz="2400" b="1" dirty="0">
              <a:solidFill>
                <a:schemeClr val="accent2">
                  <a:lumMod val="50000"/>
                </a:schemeClr>
              </a:solidFill>
            </a:endParaRPr>
          </a:p>
        </p:txBody>
      </p:sp>
      <p:sp>
        <p:nvSpPr>
          <p:cNvPr id="12" name="TextBox 11"/>
          <p:cNvSpPr txBox="1"/>
          <p:nvPr/>
        </p:nvSpPr>
        <p:spPr>
          <a:xfrm>
            <a:off x="365760" y="3794760"/>
            <a:ext cx="12923520" cy="3416320"/>
          </a:xfrm>
          <a:prstGeom prst="rect">
            <a:avLst/>
          </a:prstGeom>
          <a:noFill/>
        </p:spPr>
        <p:txBody>
          <a:bodyPr wrap="square" rtlCol="0">
            <a:spAutoFit/>
          </a:bodyPr>
          <a:lstStyle/>
          <a:p>
            <a:pPr marL="457200" indent="-457200">
              <a:buAutoNum type="arabicPeriod"/>
            </a:pPr>
            <a:r>
              <a:rPr lang="en-US" sz="2400" b="1" dirty="0"/>
              <a:t>Key Drivers of Employee Attrition: </a:t>
            </a:r>
            <a:r>
              <a:rPr lang="en-US" sz="2400" dirty="0"/>
              <a:t>The Feature Importance Plot highlights that Monthly Income, Age, and Total Working Years are the most significant factors influencing employee attrition.</a:t>
            </a:r>
          </a:p>
          <a:p>
            <a:endParaRPr lang="en-US" sz="2400" dirty="0"/>
          </a:p>
          <a:p>
            <a:r>
              <a:rPr lang="en-US" sz="2400" b="1" dirty="0"/>
              <a:t>2. Departmental Insights</a:t>
            </a:r>
            <a:r>
              <a:rPr lang="en-US" sz="2400" dirty="0"/>
              <a:t>: The Office Attrition Rate by Department reveals that attrition rates are highest in certain departments, with key factors like low monthly income and job dissatisfaction contributing to this trend.</a:t>
            </a:r>
          </a:p>
          <a:p>
            <a:endParaRPr lang="en-US" sz="2400" dirty="0"/>
          </a:p>
          <a:p>
            <a:r>
              <a:rPr lang="en-US" sz="2400" b="1" dirty="0"/>
              <a:t>3. Marital Status and Attrition: </a:t>
            </a:r>
            <a:r>
              <a:rPr lang="en-US" sz="2400" dirty="0"/>
              <a:t>Single employees are at a higher risk of leaving compared to married or divorced employees, especially in departments with demanding roles like Research and Development.</a:t>
            </a:r>
            <a:endParaRPr lang="en-IN" sz="2400" dirty="0"/>
          </a:p>
        </p:txBody>
      </p:sp>
      <p:sp>
        <p:nvSpPr>
          <p:cNvPr id="2" name="Isosceles Triangle 1">
            <a:extLst>
              <a:ext uri="{FF2B5EF4-FFF2-40B4-BE49-F238E27FC236}">
                <a16:creationId xmlns:a16="http://schemas.microsoft.com/office/drawing/2014/main" id="{D6B21193-37E4-D5A6-A1A2-67AB25F408DB}"/>
              </a:ext>
            </a:extLst>
          </p:cNvPr>
          <p:cNvSpPr/>
          <p:nvPr/>
        </p:nvSpPr>
        <p:spPr>
          <a:xfrm rot="16200000">
            <a:off x="12583199" y="627437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75409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6720" y="376535"/>
            <a:ext cx="10728960" cy="7478970"/>
          </a:xfrm>
          <a:prstGeom prst="rect">
            <a:avLst/>
          </a:prstGeom>
        </p:spPr>
        <p:txBody>
          <a:bodyPr wrap="square">
            <a:spAutoFit/>
          </a:bodyPr>
          <a:lstStyle/>
          <a:p>
            <a:r>
              <a:rPr lang="en-IN" sz="2400" b="1" dirty="0"/>
              <a:t>4. Overtime and Attrition: </a:t>
            </a:r>
            <a:r>
              <a:rPr lang="en-IN" sz="2400" dirty="0"/>
              <a:t>Employees who frequently work overtime have a 2.93x higher likelihood of leaving, emphasizing the need for better work-life balance initiatives.</a:t>
            </a:r>
          </a:p>
          <a:p>
            <a:endParaRPr lang="en-US" sz="2400" dirty="0"/>
          </a:p>
          <a:p>
            <a:r>
              <a:rPr lang="en-US" sz="2400" b="1" dirty="0"/>
              <a:t>5. Geographical Analysis: </a:t>
            </a:r>
            <a:r>
              <a:rPr lang="en-US" sz="2400" dirty="0"/>
              <a:t>The Map Visualization identifies clusters of employees by location, which can be used to tailor localized engagement and retention strategies.</a:t>
            </a:r>
          </a:p>
          <a:p>
            <a:endParaRPr lang="en-US" sz="2400" dirty="0"/>
          </a:p>
          <a:p>
            <a:r>
              <a:rPr lang="en-US" sz="2400" b="1" dirty="0"/>
              <a:t>6. Job Satisfaction and Tenure: </a:t>
            </a:r>
            <a:r>
              <a:rPr lang="en-US" sz="2400" dirty="0"/>
              <a:t>Employees with lower job satisfaction and shorter tenure years are more prone to leaving, as reflected in the average performance ratings and attrition rate by tenure.</a:t>
            </a:r>
          </a:p>
          <a:p>
            <a:endParaRPr lang="en-US" sz="2400" dirty="0"/>
          </a:p>
          <a:p>
            <a:r>
              <a:rPr lang="en-US" sz="2400" b="1" dirty="0"/>
              <a:t>7. Actionable Recommendations: </a:t>
            </a:r>
            <a:r>
              <a:rPr lang="en-US" sz="2400" dirty="0"/>
              <a:t>Focus on revising compensation packages for critical roles. Implement policies to reduce overtime and enhance work-life balance. Develop engagement programs for single employees and those in high-stress departments. Tailor retention strategies based on location and job role-specific challenges.</a:t>
            </a:r>
          </a:p>
          <a:p>
            <a:endParaRPr lang="en-US" sz="2400" dirty="0"/>
          </a:p>
          <a:p>
            <a:r>
              <a:rPr lang="en-US" sz="2400" dirty="0"/>
              <a:t>                              </a:t>
            </a:r>
            <a:r>
              <a:rPr lang="en-US" sz="2400" b="1" dirty="0">
                <a:solidFill>
                  <a:schemeClr val="accent1">
                    <a:lumMod val="50000"/>
                  </a:schemeClr>
                </a:solidFill>
              </a:rPr>
              <a:t>“EMPOWERING HR ANALYSIS THROUGH DATA”</a:t>
            </a:r>
          </a:p>
          <a:p>
            <a:endParaRPr lang="en-US" sz="2400" dirty="0"/>
          </a:p>
          <a:p>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0" y="555307"/>
            <a:ext cx="2910840" cy="5769293"/>
          </a:xfrm>
          <a:prstGeom prst="rect">
            <a:avLst/>
          </a:prstGeom>
        </p:spPr>
      </p:pic>
    </p:spTree>
    <p:extLst>
      <p:ext uri="{BB962C8B-B14F-4D97-AF65-F5344CB8AC3E}">
        <p14:creationId xmlns:p14="http://schemas.microsoft.com/office/powerpoint/2010/main" val="1387449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57488"/>
          </a:xfrm>
          <a:prstGeom prst="rect">
            <a:avLst/>
          </a:prstGeom>
        </p:spPr>
      </p:pic>
      <p:sp>
        <p:nvSpPr>
          <p:cNvPr id="3" name="Text 0"/>
          <p:cNvSpPr/>
          <p:nvPr/>
        </p:nvSpPr>
        <p:spPr>
          <a:xfrm>
            <a:off x="772120" y="3535085"/>
            <a:ext cx="5190649" cy="648891"/>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About the Project</a:t>
            </a:r>
            <a:endParaRPr lang="en-US" sz="4050" dirty="0"/>
          </a:p>
        </p:txBody>
      </p:sp>
      <p:sp>
        <p:nvSpPr>
          <p:cNvPr id="4" name="Text 1"/>
          <p:cNvSpPr/>
          <p:nvPr/>
        </p:nvSpPr>
        <p:spPr>
          <a:xfrm>
            <a:off x="772120" y="4514850"/>
            <a:ext cx="13086159"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HR Analytics Dashboard offers a comprehensive overview of key HR metrics and trends.</a:t>
            </a:r>
            <a:endParaRPr lang="en-US" sz="1700" dirty="0"/>
          </a:p>
        </p:txBody>
      </p:sp>
      <p:sp>
        <p:nvSpPr>
          <p:cNvPr id="5" name="Shape 2"/>
          <p:cNvSpPr/>
          <p:nvPr/>
        </p:nvSpPr>
        <p:spPr>
          <a:xfrm>
            <a:off x="772120" y="5364004"/>
            <a:ext cx="496253" cy="496253"/>
          </a:xfrm>
          <a:prstGeom prst="roundRect">
            <a:avLst>
              <a:gd name="adj" fmla="val 18671"/>
            </a:avLst>
          </a:prstGeom>
          <a:solidFill>
            <a:srgbClr val="F0D4F7"/>
          </a:solidFill>
          <a:ln w="7620">
            <a:solidFill>
              <a:srgbClr val="D6BADD"/>
            </a:solidFill>
            <a:prstDash val="solid"/>
          </a:ln>
        </p:spPr>
      </p:sp>
      <p:sp>
        <p:nvSpPr>
          <p:cNvPr id="6" name="Text 3"/>
          <p:cNvSpPr/>
          <p:nvPr/>
        </p:nvSpPr>
        <p:spPr>
          <a:xfrm>
            <a:off x="942380"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7" name="Text 4"/>
          <p:cNvSpPr/>
          <p:nvPr/>
        </p:nvSpPr>
        <p:spPr>
          <a:xfrm>
            <a:off x="1488877"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Employee Count</a:t>
            </a:r>
            <a:endParaRPr lang="en-US" sz="2000" dirty="0"/>
          </a:p>
        </p:txBody>
      </p:sp>
      <p:sp>
        <p:nvSpPr>
          <p:cNvPr id="8" name="Text 5"/>
          <p:cNvSpPr/>
          <p:nvPr/>
        </p:nvSpPr>
        <p:spPr>
          <a:xfrm>
            <a:off x="1488877"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a snapshot of the total number of employees.</a:t>
            </a:r>
            <a:endParaRPr lang="en-US" sz="1700" dirty="0"/>
          </a:p>
        </p:txBody>
      </p:sp>
      <p:sp>
        <p:nvSpPr>
          <p:cNvPr id="9" name="Shape 6"/>
          <p:cNvSpPr/>
          <p:nvPr/>
        </p:nvSpPr>
        <p:spPr>
          <a:xfrm>
            <a:off x="7425452" y="5364004"/>
            <a:ext cx="496253" cy="496253"/>
          </a:xfrm>
          <a:prstGeom prst="roundRect">
            <a:avLst>
              <a:gd name="adj" fmla="val 18671"/>
            </a:avLst>
          </a:prstGeom>
          <a:solidFill>
            <a:srgbClr val="F0D4F7"/>
          </a:solidFill>
          <a:ln w="7620">
            <a:solidFill>
              <a:srgbClr val="D6BADD"/>
            </a:solidFill>
            <a:prstDash val="solid"/>
          </a:ln>
        </p:spPr>
      </p:sp>
      <p:sp>
        <p:nvSpPr>
          <p:cNvPr id="10" name="Text 7"/>
          <p:cNvSpPr/>
          <p:nvPr/>
        </p:nvSpPr>
        <p:spPr>
          <a:xfrm>
            <a:off x="7595711" y="5456396"/>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1" name="Text 8"/>
          <p:cNvSpPr/>
          <p:nvPr/>
        </p:nvSpPr>
        <p:spPr>
          <a:xfrm>
            <a:off x="8142208" y="5364004"/>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Attrition Trends</a:t>
            </a:r>
            <a:endParaRPr lang="en-US" sz="2000" dirty="0"/>
          </a:p>
        </p:txBody>
      </p:sp>
      <p:sp>
        <p:nvSpPr>
          <p:cNvPr id="12" name="Text 9"/>
          <p:cNvSpPr/>
          <p:nvPr/>
        </p:nvSpPr>
        <p:spPr>
          <a:xfrm>
            <a:off x="8142208" y="5820728"/>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Shows the number and rate of employees leaving the company.</a:t>
            </a:r>
            <a:endParaRPr lang="en-US" sz="1700" dirty="0"/>
          </a:p>
        </p:txBody>
      </p:sp>
      <p:sp>
        <p:nvSpPr>
          <p:cNvPr id="13" name="Shape 10"/>
          <p:cNvSpPr/>
          <p:nvPr/>
        </p:nvSpPr>
        <p:spPr>
          <a:xfrm>
            <a:off x="772120" y="6642259"/>
            <a:ext cx="496253" cy="496253"/>
          </a:xfrm>
          <a:prstGeom prst="roundRect">
            <a:avLst>
              <a:gd name="adj" fmla="val 18671"/>
            </a:avLst>
          </a:prstGeom>
          <a:solidFill>
            <a:srgbClr val="F0D4F7"/>
          </a:solidFill>
          <a:ln w="7620">
            <a:solidFill>
              <a:srgbClr val="D6BADD"/>
            </a:solidFill>
            <a:prstDash val="solid"/>
          </a:ln>
        </p:spPr>
      </p:sp>
      <p:sp>
        <p:nvSpPr>
          <p:cNvPr id="14" name="Text 11"/>
          <p:cNvSpPr/>
          <p:nvPr/>
        </p:nvSpPr>
        <p:spPr>
          <a:xfrm>
            <a:off x="942380"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5" name="Text 12"/>
          <p:cNvSpPr/>
          <p:nvPr/>
        </p:nvSpPr>
        <p:spPr>
          <a:xfrm>
            <a:off x="1488877"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Demographics</a:t>
            </a:r>
            <a:endParaRPr lang="en-US" sz="2000" dirty="0"/>
          </a:p>
        </p:txBody>
      </p:sp>
      <p:sp>
        <p:nvSpPr>
          <p:cNvPr id="16" name="Text 13"/>
          <p:cNvSpPr/>
          <p:nvPr/>
        </p:nvSpPr>
        <p:spPr>
          <a:xfrm>
            <a:off x="1488877"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Provides insights into employee age, gender, and education.</a:t>
            </a:r>
            <a:endParaRPr lang="en-US" sz="1700" dirty="0"/>
          </a:p>
        </p:txBody>
      </p:sp>
      <p:sp>
        <p:nvSpPr>
          <p:cNvPr id="17" name="Shape 14"/>
          <p:cNvSpPr/>
          <p:nvPr/>
        </p:nvSpPr>
        <p:spPr>
          <a:xfrm>
            <a:off x="7425452" y="6642259"/>
            <a:ext cx="496253" cy="496253"/>
          </a:xfrm>
          <a:prstGeom prst="roundRect">
            <a:avLst>
              <a:gd name="adj" fmla="val 18671"/>
            </a:avLst>
          </a:prstGeom>
          <a:solidFill>
            <a:srgbClr val="F0D4F7"/>
          </a:solidFill>
          <a:ln w="7620">
            <a:solidFill>
              <a:srgbClr val="D6BADD"/>
            </a:solidFill>
            <a:prstDash val="solid"/>
          </a:ln>
        </p:spPr>
      </p:sp>
      <p:sp>
        <p:nvSpPr>
          <p:cNvPr id="18" name="Text 15"/>
          <p:cNvSpPr/>
          <p:nvPr/>
        </p:nvSpPr>
        <p:spPr>
          <a:xfrm>
            <a:off x="7595711" y="6734651"/>
            <a:ext cx="155734" cy="311468"/>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450" dirty="0"/>
          </a:p>
        </p:txBody>
      </p:sp>
      <p:sp>
        <p:nvSpPr>
          <p:cNvPr id="19" name="Text 16"/>
          <p:cNvSpPr/>
          <p:nvPr/>
        </p:nvSpPr>
        <p:spPr>
          <a:xfrm>
            <a:off x="8142208" y="6642259"/>
            <a:ext cx="2595324" cy="324445"/>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Job Satisfaction</a:t>
            </a:r>
            <a:endParaRPr lang="en-US" sz="2000" dirty="0"/>
          </a:p>
        </p:txBody>
      </p:sp>
      <p:sp>
        <p:nvSpPr>
          <p:cNvPr id="20" name="Text 17"/>
          <p:cNvSpPr/>
          <p:nvPr/>
        </p:nvSpPr>
        <p:spPr>
          <a:xfrm>
            <a:off x="8142208" y="7098983"/>
            <a:ext cx="5716072" cy="352901"/>
          </a:xfrm>
          <a:prstGeom prst="rect">
            <a:avLst/>
          </a:prstGeom>
          <a:noFill/>
          <a:ln/>
        </p:spPr>
        <p:txBody>
          <a:bodyPr wrap="non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Reveals employee satisfaction levels across different roles.</a:t>
            </a:r>
            <a:endParaRPr lang="en-US" sz="1700" dirty="0"/>
          </a:p>
        </p:txBody>
      </p:sp>
      <p:pic>
        <p:nvPicPr>
          <p:cNvPr id="4098" name="Picture 2" descr="Line GIFs - Get the best gif on GIFER">
            <a:extLst>
              <a:ext uri="{FF2B5EF4-FFF2-40B4-BE49-F238E27FC236}">
                <a16:creationId xmlns:a16="http://schemas.microsoft.com/office/drawing/2014/main" id="{BC56E115-A4ED-5364-2F48-A74E88E30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20" y="1962068"/>
            <a:ext cx="3521100" cy="4587798"/>
          </a:xfrm>
          <a:prstGeom prst="rect">
            <a:avLst/>
          </a:prstGeom>
          <a:noFill/>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2FB01E22-EB0E-6D72-C274-01073DA604DE}"/>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664" y="663161"/>
            <a:ext cx="5632490" cy="704017"/>
          </a:xfrm>
          <a:prstGeom prst="rect">
            <a:avLst/>
          </a:prstGeom>
          <a:noFill/>
          <a:ln/>
        </p:spPr>
        <p:txBody>
          <a:bodyPr wrap="none" lIns="0" tIns="0" rIns="0" bIns="0" rtlCol="0" anchor="t"/>
          <a:lstStyle/>
          <a:p>
            <a:pPr marL="0" indent="0">
              <a:lnSpc>
                <a:spcPts val="5500"/>
              </a:lnSpc>
              <a:buNone/>
            </a:pPr>
            <a:r>
              <a:rPr lang="en-US" sz="6000" kern="0" spc="-89"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Technologies Used</a:t>
            </a:r>
            <a:endParaRPr lang="en-US" sz="6000" dirty="0">
              <a:highlight>
                <a:srgbClr val="00FF00"/>
              </a:highlight>
            </a:endParaRPr>
          </a:p>
        </p:txBody>
      </p:sp>
      <p:sp>
        <p:nvSpPr>
          <p:cNvPr id="3" name="Text 1"/>
          <p:cNvSpPr/>
          <p:nvPr/>
        </p:nvSpPr>
        <p:spPr>
          <a:xfrm>
            <a:off x="837724" y="1865494"/>
            <a:ext cx="12954952"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utilizes Power BI and Excel to create interactive and insightful visualizations.</a:t>
            </a:r>
            <a:endParaRPr lang="en-US" sz="1850" dirty="0"/>
          </a:p>
        </p:txBody>
      </p:sp>
      <p:sp>
        <p:nvSpPr>
          <p:cNvPr id="4" name="Text 2"/>
          <p:cNvSpPr/>
          <p:nvPr/>
        </p:nvSpPr>
        <p:spPr>
          <a:xfrm>
            <a:off x="949236" y="2810044"/>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FFFF00"/>
                </a:highlight>
                <a:latin typeface="Source Serif Pro Semi Bold" pitchFamily="34" charset="0"/>
                <a:ea typeface="Source Serif Pro Semi Bold" pitchFamily="34" charset="-122"/>
                <a:cs typeface="Source Serif Pro Semi Bold" pitchFamily="34" charset="-120"/>
              </a:rPr>
              <a:t>Power BI</a:t>
            </a:r>
            <a:endParaRPr lang="en-US" sz="4000" b="1" dirty="0">
              <a:highlight>
                <a:srgbClr val="FFFF00"/>
              </a:highlight>
            </a:endParaRPr>
          </a:p>
        </p:txBody>
      </p:sp>
      <p:sp>
        <p:nvSpPr>
          <p:cNvPr id="5" name="Text 3"/>
          <p:cNvSpPr/>
          <p:nvPr/>
        </p:nvSpPr>
        <p:spPr>
          <a:xfrm>
            <a:off x="837664" y="3470820"/>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powerful business intelligence tool for data visualization and analysis.</a:t>
            </a:r>
            <a:endParaRPr lang="en-US" sz="2000" dirty="0"/>
          </a:p>
        </p:txBody>
      </p:sp>
      <p:sp>
        <p:nvSpPr>
          <p:cNvPr id="6" name="Text 4"/>
          <p:cNvSpPr/>
          <p:nvPr/>
        </p:nvSpPr>
        <p:spPr>
          <a:xfrm>
            <a:off x="7793181" y="2810044"/>
            <a:ext cx="2816185" cy="351949"/>
          </a:xfrm>
          <a:prstGeom prst="rect">
            <a:avLst/>
          </a:prstGeom>
          <a:noFill/>
          <a:ln/>
        </p:spPr>
        <p:txBody>
          <a:bodyPr wrap="none" lIns="0" tIns="0" rIns="0" bIns="0" rtlCol="0" anchor="t"/>
          <a:lstStyle/>
          <a:p>
            <a:pPr marL="0" indent="0">
              <a:lnSpc>
                <a:spcPts val="2750"/>
              </a:lnSpc>
              <a:buNone/>
            </a:pPr>
            <a:r>
              <a:rPr lang="en-US" sz="4000" b="1" kern="0" spc="-44" dirty="0">
                <a:solidFill>
                  <a:srgbClr val="000000"/>
                </a:solidFill>
                <a:highlight>
                  <a:srgbClr val="00FF00"/>
                </a:highlight>
                <a:latin typeface="Source Serif Pro Semi Bold" pitchFamily="34" charset="0"/>
                <a:ea typeface="Source Serif Pro Semi Bold" pitchFamily="34" charset="-122"/>
                <a:cs typeface="Source Serif Pro Semi Bold" pitchFamily="34" charset="-120"/>
              </a:rPr>
              <a:t>Excel</a:t>
            </a:r>
            <a:endParaRPr lang="en-US" sz="4000" b="1" dirty="0">
              <a:highlight>
                <a:srgbClr val="00FF00"/>
              </a:highlight>
            </a:endParaRPr>
          </a:p>
        </p:txBody>
      </p:sp>
      <p:sp>
        <p:nvSpPr>
          <p:cNvPr id="7" name="Text 5"/>
          <p:cNvSpPr/>
          <p:nvPr/>
        </p:nvSpPr>
        <p:spPr>
          <a:xfrm>
            <a:off x="7793181" y="3470820"/>
            <a:ext cx="6185535" cy="766048"/>
          </a:xfrm>
          <a:prstGeom prst="rect">
            <a:avLst/>
          </a:prstGeom>
          <a:noFill/>
          <a:ln/>
        </p:spPr>
        <p:txBody>
          <a:bodyPr wrap="square" lIns="0" tIns="0" rIns="0" bIns="0" rtlCol="0" anchor="t"/>
          <a:lstStyle/>
          <a:p>
            <a:pPr marL="0" indent="0">
              <a:lnSpc>
                <a:spcPts val="3000"/>
              </a:lnSpc>
              <a:buNone/>
            </a:pPr>
            <a:r>
              <a:rPr lang="en-US" sz="2000" kern="0" spc="-38" dirty="0">
                <a:solidFill>
                  <a:srgbClr val="272525"/>
                </a:solidFill>
                <a:latin typeface="Source Sans Pro" pitchFamily="34" charset="0"/>
                <a:ea typeface="Source Sans Pro" pitchFamily="34" charset="-122"/>
                <a:cs typeface="Source Sans Pro" pitchFamily="34" charset="-120"/>
              </a:rPr>
              <a:t>A spreadsheet software used for data manipulation and preparation.</a:t>
            </a:r>
            <a:endParaRPr lang="en-US" sz="2000" dirty="0"/>
          </a:p>
        </p:txBody>
      </p:sp>
      <p:sp>
        <p:nvSpPr>
          <p:cNvPr id="8" name="TextBox 7">
            <a:extLst>
              <a:ext uri="{FF2B5EF4-FFF2-40B4-BE49-F238E27FC236}">
                <a16:creationId xmlns:a16="http://schemas.microsoft.com/office/drawing/2014/main" id="{3E248FEA-2045-EAB1-7C2D-4DAC36FE9793}"/>
              </a:ext>
            </a:extLst>
          </p:cNvPr>
          <p:cNvSpPr txBox="1"/>
          <p:nvPr/>
        </p:nvSpPr>
        <p:spPr>
          <a:xfrm>
            <a:off x="949236" y="5122227"/>
            <a:ext cx="2780951" cy="1323439"/>
          </a:xfrm>
          <a:prstGeom prst="rect">
            <a:avLst/>
          </a:prstGeom>
          <a:noFill/>
        </p:spPr>
        <p:txBody>
          <a:bodyPr wrap="square" rtlCol="0">
            <a:spAutoFit/>
          </a:bodyPr>
          <a:lstStyle/>
          <a:p>
            <a:r>
              <a:rPr lang="en-IN" sz="4000" b="1" dirty="0">
                <a:highlight>
                  <a:srgbClr val="00FFFF"/>
                </a:highlight>
              </a:rPr>
              <a:t>Python</a:t>
            </a:r>
            <a:r>
              <a:rPr lang="en-IN" sz="3600" b="1" dirty="0">
                <a:highlight>
                  <a:srgbClr val="00FFFF"/>
                </a:highlight>
              </a:rPr>
              <a:t> </a:t>
            </a:r>
          </a:p>
          <a:p>
            <a:endParaRPr lang="en-IN" sz="2000" b="1" i="0" dirty="0">
              <a:effectLst/>
              <a:latin typeface="Google Sans"/>
            </a:endParaRPr>
          </a:p>
          <a:p>
            <a:r>
              <a:rPr lang="en-IN" sz="2000" b="0" i="0" dirty="0">
                <a:effectLst/>
                <a:latin typeface="Google Sans"/>
              </a:rPr>
              <a:t>Data prediction</a:t>
            </a:r>
            <a:endParaRPr lang="en-IN" sz="2000" b="1" dirty="0"/>
          </a:p>
        </p:txBody>
      </p:sp>
      <p:pic>
        <p:nvPicPr>
          <p:cNvPr id="10" name="Picture 9">
            <a:extLst>
              <a:ext uri="{FF2B5EF4-FFF2-40B4-BE49-F238E27FC236}">
                <a16:creationId xmlns:a16="http://schemas.microsoft.com/office/drawing/2014/main" id="{B9F4BBD6-7553-5C57-BD55-5183B976B480}"/>
              </a:ext>
            </a:extLst>
          </p:cNvPr>
          <p:cNvPicPr>
            <a:picLocks noChangeAspect="1"/>
          </p:cNvPicPr>
          <p:nvPr/>
        </p:nvPicPr>
        <p:blipFill>
          <a:blip r:embed="rId3"/>
          <a:stretch>
            <a:fillRect/>
          </a:stretch>
        </p:blipFill>
        <p:spPr>
          <a:xfrm>
            <a:off x="2782124" y="5224405"/>
            <a:ext cx="2375736" cy="1243302"/>
          </a:xfrm>
          <a:prstGeom prst="rect">
            <a:avLst/>
          </a:prstGeom>
        </p:spPr>
      </p:pic>
      <p:pic>
        <p:nvPicPr>
          <p:cNvPr id="11" name="Picture 2" descr="Excel Icon Animation by Nitish 💥 on Dribbble">
            <a:extLst>
              <a:ext uri="{FF2B5EF4-FFF2-40B4-BE49-F238E27FC236}">
                <a16:creationId xmlns:a16="http://schemas.microsoft.com/office/drawing/2014/main" id="{742CEE1D-596D-32EE-EF5F-D4F54DB5D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9802" y="1861801"/>
            <a:ext cx="2736046" cy="1721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icrosoft Power BI Icon Animation">
            <a:extLst>
              <a:ext uri="{FF2B5EF4-FFF2-40B4-BE49-F238E27FC236}">
                <a16:creationId xmlns:a16="http://schemas.microsoft.com/office/drawing/2014/main" id="{AE076169-50EF-B1FB-2AAA-BD5AF729BB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4552" y="2428513"/>
            <a:ext cx="1773044" cy="991218"/>
          </a:xfrm>
          <a:prstGeom prst="rect">
            <a:avLst/>
          </a:prstGeom>
          <a:noFill/>
          <a:extLst>
            <a:ext uri="{909E8E84-426E-40DD-AFC4-6F175D3DCCD1}">
              <a14:hiddenFill xmlns:a14="http://schemas.microsoft.com/office/drawing/2010/main">
                <a:solidFill>
                  <a:srgbClr val="FFFFFF"/>
                </a:solidFill>
              </a14:hiddenFill>
            </a:ext>
          </a:extLst>
        </p:spPr>
      </p:pic>
      <p:sp>
        <p:nvSpPr>
          <p:cNvPr id="12" name="Isosceles Triangle 11">
            <a:extLst>
              <a:ext uri="{FF2B5EF4-FFF2-40B4-BE49-F238E27FC236}">
                <a16:creationId xmlns:a16="http://schemas.microsoft.com/office/drawing/2014/main" id="{CB893FC1-14B2-4DE4-B441-93C3DCAD9CC6}"/>
              </a:ext>
            </a:extLst>
          </p:cNvPr>
          <p:cNvSpPr/>
          <p:nvPr/>
        </p:nvSpPr>
        <p:spPr>
          <a:xfrm rot="16200000">
            <a:off x="12662872" y="6308350"/>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47180E45-50FF-29C3-2BC0-FAD51D1FAE32}"/>
              </a:ext>
            </a:extLst>
          </p:cNvPr>
          <p:cNvCxnSpPr/>
          <p:nvPr/>
        </p:nvCxnSpPr>
        <p:spPr>
          <a:xfrm>
            <a:off x="11333812" y="-696994"/>
            <a:ext cx="3635298" cy="5508000"/>
          </a:xfrm>
          <a:prstGeom prst="line">
            <a:avLst/>
          </a:prstGeom>
          <a:ln/>
          <a:effectLst>
            <a:glow rad="101600">
              <a:schemeClr val="accent2">
                <a:satMod val="175000"/>
                <a:alpha val="40000"/>
              </a:schemeClr>
            </a:glow>
          </a:effectLst>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0853560" y="3030375"/>
            <a:ext cx="3573887" cy="2582289"/>
          </a:xfrm>
          <a:prstGeom prst="rect">
            <a:avLst/>
          </a:prstGeom>
          <a:ln>
            <a:solidFill>
              <a:schemeClr val="dk1"/>
            </a:solidFill>
          </a:ln>
        </p:spPr>
      </p:pic>
      <p:pic>
        <p:nvPicPr>
          <p:cNvPr id="8" name="Picture 7"/>
          <p:cNvPicPr>
            <a:picLocks noChangeAspect="1"/>
          </p:cNvPicPr>
          <p:nvPr/>
        </p:nvPicPr>
        <p:blipFill>
          <a:blip r:embed="rId4"/>
          <a:stretch>
            <a:fillRect/>
          </a:stretch>
        </p:blipFill>
        <p:spPr>
          <a:xfrm>
            <a:off x="6029012" y="2465132"/>
            <a:ext cx="4433879" cy="4285256"/>
          </a:xfrm>
          <a:prstGeom prst="rect">
            <a:avLst/>
          </a:prstGeom>
        </p:spPr>
      </p:pic>
      <p:sp>
        <p:nvSpPr>
          <p:cNvPr id="2" name="Title 1"/>
          <p:cNvSpPr>
            <a:spLocks noGrp="1"/>
          </p:cNvSpPr>
          <p:nvPr>
            <p:ph type="title"/>
          </p:nvPr>
        </p:nvSpPr>
        <p:spPr/>
        <p:txBody>
          <a:bodyPr/>
          <a:lstStyle/>
          <a:p>
            <a:r>
              <a:rPr lang="en-US" dirty="0"/>
              <a:t>Power BI Building Blocks</a:t>
            </a:r>
          </a:p>
        </p:txBody>
      </p:sp>
      <p:sp>
        <p:nvSpPr>
          <p:cNvPr id="40" name="Content Placeholder 2"/>
          <p:cNvSpPr>
            <a:spLocks noGrp="1"/>
          </p:cNvSpPr>
          <p:nvPr>
            <p:ph idx="1"/>
          </p:nvPr>
        </p:nvSpPr>
        <p:spPr>
          <a:xfrm>
            <a:off x="1005840" y="2190750"/>
            <a:ext cx="5023171" cy="5176702"/>
          </a:xfrm>
        </p:spPr>
        <p:txBody>
          <a:bodyPr>
            <a:normAutofit/>
          </a:bodyPr>
          <a:lstStyle/>
          <a:p>
            <a:r>
              <a:rPr lang="en-US" sz="5280" dirty="0"/>
              <a:t>Visualizations</a:t>
            </a:r>
          </a:p>
          <a:p>
            <a:r>
              <a:rPr lang="en-US" sz="5280" dirty="0"/>
              <a:t>Datasets</a:t>
            </a:r>
          </a:p>
          <a:p>
            <a:r>
              <a:rPr lang="en-US" sz="5280" dirty="0"/>
              <a:t>Reports</a:t>
            </a:r>
          </a:p>
          <a:p>
            <a:r>
              <a:rPr lang="en-US" sz="5280" dirty="0"/>
              <a:t>Dashboards</a:t>
            </a:r>
          </a:p>
          <a:p>
            <a:r>
              <a:rPr lang="en-US" sz="5280" dirty="0"/>
              <a:t>Tiles</a:t>
            </a:r>
          </a:p>
        </p:txBody>
      </p:sp>
      <p:sp>
        <p:nvSpPr>
          <p:cNvPr id="6" name="Right Arrow 5"/>
          <p:cNvSpPr/>
          <p:nvPr/>
        </p:nvSpPr>
        <p:spPr>
          <a:xfrm>
            <a:off x="10215961" y="5199225"/>
            <a:ext cx="651133" cy="1229918"/>
          </a:xfrm>
          <a:prstGeom prst="rightArrow">
            <a:avLst/>
          </a:prstGeom>
          <a:solidFill>
            <a:srgbClr val="F2C811"/>
          </a:solid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7280"/>
            <a:endParaRPr lang="en-US" sz="2160" dirty="0">
              <a:solidFill>
                <a:prstClr val="white"/>
              </a:solidFill>
              <a:latin typeface="Segoe UI"/>
            </a:endParaRPr>
          </a:p>
        </p:txBody>
      </p:sp>
      <p:sp>
        <p:nvSpPr>
          <p:cNvPr id="3" name="Isosceles Triangle 2">
            <a:extLst>
              <a:ext uri="{FF2B5EF4-FFF2-40B4-BE49-F238E27FC236}">
                <a16:creationId xmlns:a16="http://schemas.microsoft.com/office/drawing/2014/main" id="{30229721-508B-510A-778F-A4147298D3AA}"/>
              </a:ext>
            </a:extLst>
          </p:cNvPr>
          <p:cNvSpPr/>
          <p:nvPr/>
        </p:nvSpPr>
        <p:spPr>
          <a:xfrm rot="16200000">
            <a:off x="12743614" y="637338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Isosceles Triangle 3">
            <a:extLst>
              <a:ext uri="{FF2B5EF4-FFF2-40B4-BE49-F238E27FC236}">
                <a16:creationId xmlns:a16="http://schemas.microsoft.com/office/drawing/2014/main" id="{7C3F2497-A6FA-0FDA-A8AA-9E0C11262140}"/>
              </a:ext>
            </a:extLst>
          </p:cNvPr>
          <p:cNvSpPr/>
          <p:nvPr/>
        </p:nvSpPr>
        <p:spPr>
          <a:xfrm rot="9770387">
            <a:off x="13102681" y="-228579"/>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Isosceles Triangle 4">
            <a:extLst>
              <a:ext uri="{FF2B5EF4-FFF2-40B4-BE49-F238E27FC236}">
                <a16:creationId xmlns:a16="http://schemas.microsoft.com/office/drawing/2014/main" id="{6DE7A84A-7D75-B214-7292-BFF29147B8E1}"/>
              </a:ext>
            </a:extLst>
          </p:cNvPr>
          <p:cNvSpPr/>
          <p:nvPr/>
        </p:nvSpPr>
        <p:spPr>
          <a:xfrm rot="16200000">
            <a:off x="12667784" y="6250152"/>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90575"/>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Steps Overview</a:t>
            </a:r>
            <a:endParaRPr lang="en-US" sz="4400" dirty="0">
              <a:highlight>
                <a:srgbClr val="00FFFF"/>
              </a:highlight>
            </a:endParaRPr>
          </a:p>
        </p:txBody>
      </p:sp>
      <p:sp>
        <p:nvSpPr>
          <p:cNvPr id="4" name="Text 1"/>
          <p:cNvSpPr/>
          <p:nvPr/>
        </p:nvSpPr>
        <p:spPr>
          <a:xfrm>
            <a:off x="837724" y="1853565"/>
            <a:ext cx="7468553"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project follows a structured approach to data analysis and visualization.</a:t>
            </a:r>
            <a:endParaRPr lang="en-US" sz="1850" dirty="0"/>
          </a:p>
        </p:txBody>
      </p:sp>
      <p:sp>
        <p:nvSpPr>
          <p:cNvPr id="5" name="Shape 2"/>
          <p:cNvSpPr/>
          <p:nvPr/>
        </p:nvSpPr>
        <p:spPr>
          <a:xfrm>
            <a:off x="1181457" y="2505789"/>
            <a:ext cx="30480" cy="4933236"/>
          </a:xfrm>
          <a:prstGeom prst="roundRect">
            <a:avLst>
              <a:gd name="adj" fmla="val 329856"/>
            </a:avLst>
          </a:prstGeom>
          <a:solidFill>
            <a:srgbClr val="D6BADD"/>
          </a:solidFill>
          <a:ln/>
        </p:spPr>
      </p:sp>
      <p:sp>
        <p:nvSpPr>
          <p:cNvPr id="6" name="Shape 3"/>
          <p:cNvSpPr/>
          <p:nvPr/>
        </p:nvSpPr>
        <p:spPr>
          <a:xfrm>
            <a:off x="1435477" y="3028950"/>
            <a:ext cx="837724" cy="30480"/>
          </a:xfrm>
          <a:prstGeom prst="roundRect">
            <a:avLst>
              <a:gd name="adj" fmla="val 329856"/>
            </a:avLst>
          </a:prstGeom>
          <a:solidFill>
            <a:srgbClr val="D6BADD"/>
          </a:solidFill>
          <a:ln/>
        </p:spPr>
      </p:sp>
      <p:sp>
        <p:nvSpPr>
          <p:cNvPr id="7" name="Shape 4"/>
          <p:cNvSpPr/>
          <p:nvPr/>
        </p:nvSpPr>
        <p:spPr>
          <a:xfrm>
            <a:off x="927437" y="2774990"/>
            <a:ext cx="538520" cy="538520"/>
          </a:xfrm>
          <a:prstGeom prst="roundRect">
            <a:avLst>
              <a:gd name="adj" fmla="val 18670"/>
            </a:avLst>
          </a:prstGeom>
          <a:solidFill>
            <a:srgbClr val="F0D4F7"/>
          </a:solidFill>
          <a:ln w="7620">
            <a:solidFill>
              <a:srgbClr val="D6BADD"/>
            </a:solidFill>
            <a:prstDash val="solid"/>
          </a:ln>
        </p:spPr>
      </p:sp>
      <p:sp>
        <p:nvSpPr>
          <p:cNvPr id="8" name="Text 5"/>
          <p:cNvSpPr/>
          <p:nvPr/>
        </p:nvSpPr>
        <p:spPr>
          <a:xfrm>
            <a:off x="1112222" y="287524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9" name="Text 6"/>
          <p:cNvSpPr/>
          <p:nvPr/>
        </p:nvSpPr>
        <p:spPr>
          <a:xfrm>
            <a:off x="2513290" y="274510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Collection</a:t>
            </a:r>
            <a:endParaRPr lang="en-US" sz="2200" dirty="0"/>
          </a:p>
        </p:txBody>
      </p:sp>
      <p:sp>
        <p:nvSpPr>
          <p:cNvPr id="10" name="Text 7"/>
          <p:cNvSpPr/>
          <p:nvPr/>
        </p:nvSpPr>
        <p:spPr>
          <a:xfrm>
            <a:off x="2513290" y="3240643"/>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Gathering HR data from various sources.</a:t>
            </a:r>
            <a:endParaRPr lang="en-US" sz="1850" dirty="0"/>
          </a:p>
        </p:txBody>
      </p:sp>
      <p:sp>
        <p:nvSpPr>
          <p:cNvPr id="11" name="Shape 8"/>
          <p:cNvSpPr/>
          <p:nvPr/>
        </p:nvSpPr>
        <p:spPr>
          <a:xfrm>
            <a:off x="1435477" y="4625459"/>
            <a:ext cx="837724" cy="30480"/>
          </a:xfrm>
          <a:prstGeom prst="roundRect">
            <a:avLst>
              <a:gd name="adj" fmla="val 329856"/>
            </a:avLst>
          </a:prstGeom>
          <a:solidFill>
            <a:srgbClr val="D6BADD"/>
          </a:solidFill>
          <a:ln/>
        </p:spPr>
      </p:sp>
      <p:sp>
        <p:nvSpPr>
          <p:cNvPr id="12" name="Shape 9"/>
          <p:cNvSpPr/>
          <p:nvPr/>
        </p:nvSpPr>
        <p:spPr>
          <a:xfrm>
            <a:off x="927437" y="4371499"/>
            <a:ext cx="538520" cy="538520"/>
          </a:xfrm>
          <a:prstGeom prst="roundRect">
            <a:avLst>
              <a:gd name="adj" fmla="val 18670"/>
            </a:avLst>
          </a:prstGeom>
          <a:solidFill>
            <a:srgbClr val="F0D4F7"/>
          </a:solidFill>
          <a:ln w="7620">
            <a:solidFill>
              <a:srgbClr val="D6BADD"/>
            </a:solidFill>
            <a:prstDash val="solid"/>
          </a:ln>
        </p:spPr>
      </p:sp>
      <p:sp>
        <p:nvSpPr>
          <p:cNvPr id="13" name="Text 10"/>
          <p:cNvSpPr/>
          <p:nvPr/>
        </p:nvSpPr>
        <p:spPr>
          <a:xfrm>
            <a:off x="1112222" y="4471749"/>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4" name="Text 11"/>
          <p:cNvSpPr/>
          <p:nvPr/>
        </p:nvSpPr>
        <p:spPr>
          <a:xfrm>
            <a:off x="2513290" y="4341614"/>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Cleaning</a:t>
            </a:r>
            <a:endParaRPr lang="en-US" sz="2200" dirty="0"/>
          </a:p>
        </p:txBody>
      </p:sp>
      <p:sp>
        <p:nvSpPr>
          <p:cNvPr id="15" name="Text 12"/>
          <p:cNvSpPr/>
          <p:nvPr/>
        </p:nvSpPr>
        <p:spPr>
          <a:xfrm>
            <a:off x="2513290" y="4837152"/>
            <a:ext cx="5792986"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Identifying and addressing data inconsistencies and errors.</a:t>
            </a:r>
            <a:endParaRPr lang="en-US" sz="1850" dirty="0"/>
          </a:p>
        </p:txBody>
      </p:sp>
      <p:sp>
        <p:nvSpPr>
          <p:cNvPr id="16" name="Shape 13"/>
          <p:cNvSpPr/>
          <p:nvPr/>
        </p:nvSpPr>
        <p:spPr>
          <a:xfrm>
            <a:off x="1435477" y="6221968"/>
            <a:ext cx="837724" cy="30480"/>
          </a:xfrm>
          <a:prstGeom prst="roundRect">
            <a:avLst>
              <a:gd name="adj" fmla="val 329856"/>
            </a:avLst>
          </a:prstGeom>
          <a:solidFill>
            <a:srgbClr val="D6BADD"/>
          </a:solidFill>
          <a:ln/>
        </p:spPr>
      </p:sp>
      <p:sp>
        <p:nvSpPr>
          <p:cNvPr id="17" name="Shape 14"/>
          <p:cNvSpPr/>
          <p:nvPr/>
        </p:nvSpPr>
        <p:spPr>
          <a:xfrm>
            <a:off x="927437" y="5968008"/>
            <a:ext cx="538520" cy="538520"/>
          </a:xfrm>
          <a:prstGeom prst="roundRect">
            <a:avLst>
              <a:gd name="adj" fmla="val 18670"/>
            </a:avLst>
          </a:prstGeom>
          <a:solidFill>
            <a:srgbClr val="F0D4F7"/>
          </a:solidFill>
          <a:ln w="7620">
            <a:solidFill>
              <a:srgbClr val="D6BADD"/>
            </a:solidFill>
            <a:prstDash val="solid"/>
          </a:ln>
        </p:spPr>
      </p:sp>
      <p:sp>
        <p:nvSpPr>
          <p:cNvPr id="18" name="Text 15"/>
          <p:cNvSpPr/>
          <p:nvPr/>
        </p:nvSpPr>
        <p:spPr>
          <a:xfrm>
            <a:off x="1112222" y="6068258"/>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9" name="Text 16"/>
          <p:cNvSpPr/>
          <p:nvPr/>
        </p:nvSpPr>
        <p:spPr>
          <a:xfrm>
            <a:off x="2513290" y="593812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Visualization</a:t>
            </a:r>
            <a:endParaRPr lang="en-US" sz="2200" dirty="0"/>
          </a:p>
        </p:txBody>
      </p:sp>
      <p:sp>
        <p:nvSpPr>
          <p:cNvPr id="20" name="Text 17"/>
          <p:cNvSpPr/>
          <p:nvPr/>
        </p:nvSpPr>
        <p:spPr>
          <a:xfrm>
            <a:off x="2513290" y="6433661"/>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Creating interactive charts and graphs to represent data insights.</a:t>
            </a:r>
            <a:endParaRPr lang="en-US" sz="1850"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6626" y="125546"/>
            <a:ext cx="12435840" cy="1764030"/>
          </a:xfrm>
        </p:spPr>
        <p:txBody>
          <a:bodyPr/>
          <a:lstStyle/>
          <a:p>
            <a:r>
              <a:rPr u="sng" dirty="0"/>
              <a:t>HR Dataset Overview</a:t>
            </a:r>
            <a:br>
              <a:rPr lang="en-IN" u="sng" dirty="0"/>
            </a:br>
            <a:endParaRPr u="sng" dirty="0"/>
          </a:p>
        </p:txBody>
      </p:sp>
      <p:sp>
        <p:nvSpPr>
          <p:cNvPr id="3" name="Subtitle 2"/>
          <p:cNvSpPr>
            <a:spLocks noGrp="1"/>
          </p:cNvSpPr>
          <p:nvPr>
            <p:ph type="subTitle" idx="1"/>
          </p:nvPr>
        </p:nvSpPr>
        <p:spPr>
          <a:xfrm>
            <a:off x="1993838" y="838016"/>
            <a:ext cx="10241280" cy="2103120"/>
          </a:xfrm>
        </p:spPr>
        <p:txBody>
          <a:bodyPr/>
          <a:lstStyle/>
          <a:p>
            <a:r>
              <a:rPr dirty="0"/>
              <a:t>Summary of HR and Engagement Survey Data</a:t>
            </a:r>
          </a:p>
        </p:txBody>
      </p:sp>
      <p:sp>
        <p:nvSpPr>
          <p:cNvPr id="5" name="TextBox 4">
            <a:extLst>
              <a:ext uri="{FF2B5EF4-FFF2-40B4-BE49-F238E27FC236}">
                <a16:creationId xmlns:a16="http://schemas.microsoft.com/office/drawing/2014/main" id="{888B8CD9-06CA-AC36-7861-3BC35B634675}"/>
              </a:ext>
            </a:extLst>
          </p:cNvPr>
          <p:cNvSpPr txBox="1"/>
          <p:nvPr/>
        </p:nvSpPr>
        <p:spPr>
          <a:xfrm>
            <a:off x="3166946" y="1622281"/>
            <a:ext cx="8374566" cy="2031325"/>
          </a:xfrm>
          <a:prstGeom prst="rect">
            <a:avLst/>
          </a:prstGeom>
          <a:noFill/>
        </p:spPr>
        <p:txBody>
          <a:bodyPr wrap="square">
            <a:spAutoFit/>
          </a:bodyPr>
          <a:lstStyle/>
          <a:p>
            <a:r>
              <a:rPr lang="en-IN" dirty="0"/>
              <a:t>The HRIS sheet contains 26 columns focusing on employee demographics, roles, and job-related metrics.</a:t>
            </a:r>
          </a:p>
          <a:p>
            <a:endParaRPr lang="en-IN" dirty="0"/>
          </a:p>
          <a:p>
            <a:r>
              <a:rPr lang="en-IN" dirty="0"/>
              <a:t>Key Information:</a:t>
            </a:r>
          </a:p>
          <a:p>
            <a:r>
              <a:rPr lang="en-IN" dirty="0"/>
              <a:t>- Employee Demographics: Name, Office, Age, Gender, Marital Status</a:t>
            </a:r>
          </a:p>
          <a:p>
            <a:r>
              <a:rPr lang="en-IN" dirty="0"/>
              <a:t>- Job Metrics: Attrition, Business Travel, Department, Job Role, Job Level, Monthly Income, Years At Company, maps coordinate X&amp;Y</a:t>
            </a:r>
          </a:p>
        </p:txBody>
      </p:sp>
      <p:sp>
        <p:nvSpPr>
          <p:cNvPr id="7" name="TextBox 6">
            <a:extLst>
              <a:ext uri="{FF2B5EF4-FFF2-40B4-BE49-F238E27FC236}">
                <a16:creationId xmlns:a16="http://schemas.microsoft.com/office/drawing/2014/main" id="{601A4C0F-121D-FD8B-0265-D6B52004F6C1}"/>
              </a:ext>
            </a:extLst>
          </p:cNvPr>
          <p:cNvSpPr txBox="1"/>
          <p:nvPr/>
        </p:nvSpPr>
        <p:spPr>
          <a:xfrm>
            <a:off x="3166945" y="4575995"/>
            <a:ext cx="8274205" cy="1754326"/>
          </a:xfrm>
          <a:prstGeom prst="rect">
            <a:avLst/>
          </a:prstGeom>
          <a:noFill/>
        </p:spPr>
        <p:txBody>
          <a:bodyPr wrap="square">
            <a:spAutoFit/>
          </a:bodyPr>
          <a:lstStyle/>
          <a:p>
            <a:r>
              <a:rPr lang="en-IN" dirty="0"/>
              <a:t>The Engagement Survey sheet measures employee satisfaction and engagement.</a:t>
            </a:r>
          </a:p>
          <a:p>
            <a:endParaRPr lang="en-IN" dirty="0"/>
          </a:p>
          <a:p>
            <a:r>
              <a:rPr lang="en-IN" dirty="0"/>
              <a:t>Key Information:</a:t>
            </a:r>
          </a:p>
          <a:p>
            <a:r>
              <a:rPr lang="en-IN" dirty="0"/>
              <a:t>- Satisfaction Metrics: Relationship Satisfaction, Job Satisfaction, Environment Satisfaction</a:t>
            </a:r>
          </a:p>
          <a:p>
            <a:r>
              <a:rPr lang="en-IN" dirty="0"/>
              <a:t>- Work Metrics: Training Times Last Year, Work Life Balance, Job Involvement</a:t>
            </a:r>
          </a:p>
        </p:txBody>
      </p:sp>
      <p:sp>
        <p:nvSpPr>
          <p:cNvPr id="9" name="TextBox 8">
            <a:extLst>
              <a:ext uri="{FF2B5EF4-FFF2-40B4-BE49-F238E27FC236}">
                <a16:creationId xmlns:a16="http://schemas.microsoft.com/office/drawing/2014/main" id="{2EA4745C-FB23-3FA3-CD3D-9A3CB251051A}"/>
              </a:ext>
            </a:extLst>
          </p:cNvPr>
          <p:cNvSpPr txBox="1"/>
          <p:nvPr/>
        </p:nvSpPr>
        <p:spPr>
          <a:xfrm>
            <a:off x="3657600" y="3930134"/>
            <a:ext cx="7315200" cy="461665"/>
          </a:xfrm>
          <a:prstGeom prst="rect">
            <a:avLst/>
          </a:prstGeom>
          <a:noFill/>
        </p:spPr>
        <p:txBody>
          <a:bodyPr wrap="square">
            <a:spAutoFit/>
          </a:bodyPr>
          <a:lstStyle/>
          <a:p>
            <a:r>
              <a:rPr lang="en-IN" sz="2400" b="1" i="1" dirty="0">
                <a:highlight>
                  <a:srgbClr val="00FF00"/>
                </a:highlight>
              </a:rPr>
              <a:t>Engagement Survey Sheet Overview</a:t>
            </a:r>
          </a:p>
        </p:txBody>
      </p:sp>
      <p:pic>
        <p:nvPicPr>
          <p:cNvPr id="12" name="Picture 11">
            <a:extLst>
              <a:ext uri="{FF2B5EF4-FFF2-40B4-BE49-F238E27FC236}">
                <a16:creationId xmlns:a16="http://schemas.microsoft.com/office/drawing/2014/main" id="{80BA91C9-E583-AD22-5BA6-384AC15949CA}"/>
              </a:ext>
            </a:extLst>
          </p:cNvPr>
          <p:cNvPicPr>
            <a:picLocks noChangeAspect="1"/>
          </p:cNvPicPr>
          <p:nvPr/>
        </p:nvPicPr>
        <p:blipFill>
          <a:blip r:embed="rId2"/>
          <a:stretch>
            <a:fillRect/>
          </a:stretch>
        </p:blipFill>
        <p:spPr>
          <a:xfrm>
            <a:off x="200722" y="1854283"/>
            <a:ext cx="2888166" cy="2537515"/>
          </a:xfrm>
          <a:prstGeom prst="rect">
            <a:avLst/>
          </a:prstGeom>
        </p:spPr>
      </p:pic>
      <p:pic>
        <p:nvPicPr>
          <p:cNvPr id="13" name="Picture 12">
            <a:extLst>
              <a:ext uri="{FF2B5EF4-FFF2-40B4-BE49-F238E27FC236}">
                <a16:creationId xmlns:a16="http://schemas.microsoft.com/office/drawing/2014/main" id="{3DB28B79-8FC4-DFB2-3DF7-6D3DDEABBBF1}"/>
              </a:ext>
            </a:extLst>
          </p:cNvPr>
          <p:cNvPicPr>
            <a:picLocks noChangeAspect="1"/>
          </p:cNvPicPr>
          <p:nvPr/>
        </p:nvPicPr>
        <p:blipFill>
          <a:blip r:embed="rId3"/>
          <a:stretch>
            <a:fillRect/>
          </a:stretch>
        </p:blipFill>
        <p:spPr>
          <a:xfrm>
            <a:off x="12061619" y="1838160"/>
            <a:ext cx="2479571" cy="3051034"/>
          </a:xfrm>
          <a:prstGeom prst="rect">
            <a:avLst/>
          </a:prstGeom>
        </p:spPr>
      </p:pic>
      <p:sp>
        <p:nvSpPr>
          <p:cNvPr id="14" name="Isosceles Triangle 13">
            <a:extLst>
              <a:ext uri="{FF2B5EF4-FFF2-40B4-BE49-F238E27FC236}">
                <a16:creationId xmlns:a16="http://schemas.microsoft.com/office/drawing/2014/main" id="{A13AFEF4-99E9-7337-10D8-623E8627B6DC}"/>
              </a:ext>
            </a:extLst>
          </p:cNvPr>
          <p:cNvSpPr/>
          <p:nvPr/>
        </p:nvSpPr>
        <p:spPr>
          <a:xfrm rot="16200000">
            <a:off x="12667784" y="6278137"/>
            <a:ext cx="1761893" cy="1873404"/>
          </a:xfrm>
          <a:prstGeom prst="triangle">
            <a:avLst>
              <a:gd name="adj" fmla="val 0"/>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Excel: Learn the Basics in Just 11 Gifs">
            <a:extLst>
              <a:ext uri="{FF2B5EF4-FFF2-40B4-BE49-F238E27FC236}">
                <a16:creationId xmlns:a16="http://schemas.microsoft.com/office/drawing/2014/main" id="{9A138E22-F44D-92A3-6AC6-29AC6226A8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67706"/>
            <a:ext cx="4595671" cy="17618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456971"/>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highlight>
                  <a:srgbClr val="00FFFF"/>
                </a:highlight>
                <a:latin typeface="Source Serif Pro Semi Bold" pitchFamily="34" charset="0"/>
                <a:ea typeface="Source Serif Pro Semi Bold" pitchFamily="34" charset="-122"/>
                <a:cs typeface="Source Serif Pro Semi Bold" pitchFamily="34" charset="-120"/>
              </a:rPr>
              <a:t>Dashboard Content</a:t>
            </a:r>
            <a:endParaRPr lang="en-US" sz="4400" dirty="0">
              <a:highlight>
                <a:srgbClr val="00FFFF"/>
              </a:highlight>
            </a:endParaRPr>
          </a:p>
        </p:txBody>
      </p:sp>
      <p:sp>
        <p:nvSpPr>
          <p:cNvPr id="4" name="Text 1"/>
          <p:cNvSpPr/>
          <p:nvPr/>
        </p:nvSpPr>
        <p:spPr>
          <a:xfrm>
            <a:off x="837724" y="2077522"/>
            <a:ext cx="7468553"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dashboard provides a comprehensive view of HR data, with various sheets dedicated to specific areas of analysis.</a:t>
            </a:r>
            <a:endParaRPr lang="en-US" sz="1850" dirty="0"/>
          </a:p>
        </p:txBody>
      </p:sp>
      <p:sp>
        <p:nvSpPr>
          <p:cNvPr id="5" name="Shape 2"/>
          <p:cNvSpPr/>
          <p:nvPr/>
        </p:nvSpPr>
        <p:spPr>
          <a:xfrm>
            <a:off x="837724" y="3112770"/>
            <a:ext cx="3614618" cy="2490430"/>
          </a:xfrm>
          <a:prstGeom prst="roundRect">
            <a:avLst>
              <a:gd name="adj" fmla="val 4037"/>
            </a:avLst>
          </a:prstGeom>
          <a:solidFill>
            <a:srgbClr val="F0D4F7"/>
          </a:solidFill>
          <a:ln w="7620">
            <a:solidFill>
              <a:srgbClr val="D6BADD"/>
            </a:solidFill>
            <a:prstDash val="solid"/>
          </a:ln>
        </p:spPr>
      </p:sp>
      <p:sp>
        <p:nvSpPr>
          <p:cNvPr id="6" name="Text 3"/>
          <p:cNvSpPr/>
          <p:nvPr/>
        </p:nvSpPr>
        <p:spPr>
          <a:xfrm>
            <a:off x="1084659" y="3359706"/>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KPI Sheet</a:t>
            </a:r>
            <a:endParaRPr lang="en-US" sz="2200" dirty="0"/>
          </a:p>
        </p:txBody>
      </p:sp>
      <p:sp>
        <p:nvSpPr>
          <p:cNvPr id="7" name="Text 4"/>
          <p:cNvSpPr/>
          <p:nvPr/>
        </p:nvSpPr>
        <p:spPr>
          <a:xfrm>
            <a:off x="1084659" y="3855244"/>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Displays key performance indicators like employee count, attrition rate, and average age.</a:t>
            </a:r>
            <a:endParaRPr lang="en-US" sz="1850" dirty="0"/>
          </a:p>
        </p:txBody>
      </p:sp>
      <p:sp>
        <p:nvSpPr>
          <p:cNvPr id="8" name="Shape 5"/>
          <p:cNvSpPr/>
          <p:nvPr/>
        </p:nvSpPr>
        <p:spPr>
          <a:xfrm>
            <a:off x="4691658" y="3112770"/>
            <a:ext cx="3614618" cy="2490430"/>
          </a:xfrm>
          <a:prstGeom prst="roundRect">
            <a:avLst>
              <a:gd name="adj" fmla="val 4037"/>
            </a:avLst>
          </a:prstGeom>
          <a:solidFill>
            <a:srgbClr val="F0D4F7"/>
          </a:solidFill>
          <a:ln w="7620">
            <a:solidFill>
              <a:srgbClr val="D6BADD"/>
            </a:solidFill>
            <a:prstDash val="solid"/>
          </a:ln>
        </p:spPr>
      </p:sp>
      <p:sp>
        <p:nvSpPr>
          <p:cNvPr id="9" name="Text 6"/>
          <p:cNvSpPr/>
          <p:nvPr/>
        </p:nvSpPr>
        <p:spPr>
          <a:xfrm>
            <a:off x="4938593" y="3359706"/>
            <a:ext cx="3120747" cy="703898"/>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Department-wise Attrition</a:t>
            </a:r>
            <a:endParaRPr lang="en-US" sz="2200" dirty="0"/>
          </a:p>
        </p:txBody>
      </p:sp>
      <p:sp>
        <p:nvSpPr>
          <p:cNvPr id="10" name="Text 7"/>
          <p:cNvSpPr/>
          <p:nvPr/>
        </p:nvSpPr>
        <p:spPr>
          <a:xfrm>
            <a:off x="4938593" y="4207192"/>
            <a:ext cx="3120747" cy="1149072"/>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Shows the distribution of attrition across different departments.</a:t>
            </a:r>
            <a:endParaRPr lang="en-US" sz="1850" dirty="0"/>
          </a:p>
        </p:txBody>
      </p:sp>
      <p:sp>
        <p:nvSpPr>
          <p:cNvPr id="11" name="Shape 8"/>
          <p:cNvSpPr/>
          <p:nvPr/>
        </p:nvSpPr>
        <p:spPr>
          <a:xfrm>
            <a:off x="837724" y="5872400"/>
            <a:ext cx="7468553" cy="2030245"/>
          </a:xfrm>
          <a:prstGeom prst="roundRect">
            <a:avLst>
              <a:gd name="adj" fmla="val 7326"/>
            </a:avLst>
          </a:prstGeom>
          <a:solidFill>
            <a:srgbClr val="F0D4F7"/>
          </a:solidFill>
          <a:ln w="7620">
            <a:solidFill>
              <a:srgbClr val="D6BADD"/>
            </a:solidFill>
            <a:prstDash val="solid"/>
          </a:ln>
        </p:spPr>
        <p:txBody>
          <a:bodyPr/>
          <a:lstStyle/>
          <a:p>
            <a:endParaRPr lang="en-IN"/>
          </a:p>
        </p:txBody>
      </p:sp>
      <p:sp>
        <p:nvSpPr>
          <p:cNvPr id="12" name="Text 9"/>
          <p:cNvSpPr/>
          <p:nvPr/>
        </p:nvSpPr>
        <p:spPr>
          <a:xfrm>
            <a:off x="1084659" y="6089452"/>
            <a:ext cx="2816185" cy="351949"/>
          </a:xfrm>
          <a:prstGeom prst="rect">
            <a:avLst/>
          </a:prstGeom>
          <a:noFill/>
          <a:ln/>
        </p:spPr>
        <p:txBody>
          <a:bodyPr wrap="none" lIns="0" tIns="0" rIns="0" bIns="0" rtlCol="0" anchor="t"/>
          <a:lstStyle/>
          <a:p>
            <a:pPr marL="0" indent="0">
              <a:lnSpc>
                <a:spcPts val="2750"/>
              </a:lnSpc>
              <a:buNone/>
            </a:pPr>
            <a:r>
              <a:rPr lang="en-US" sz="2200" dirty="0"/>
              <a:t>key influencers</a:t>
            </a:r>
          </a:p>
        </p:txBody>
      </p:sp>
      <p:pic>
        <p:nvPicPr>
          <p:cNvPr id="14" name="Picture 4" descr="Microsoft Power BI Icon Animation">
            <a:extLst>
              <a:ext uri="{FF2B5EF4-FFF2-40B4-BE49-F238E27FC236}">
                <a16:creationId xmlns:a16="http://schemas.microsoft.com/office/drawing/2014/main" id="{EF22DC04-B505-CBE2-99AF-C1E09DE36A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6226" y="23313"/>
            <a:ext cx="2777774" cy="19106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ECEB936-D1A0-3F61-3DA1-59827C244C42}"/>
              </a:ext>
            </a:extLst>
          </p:cNvPr>
          <p:cNvSpPr txBox="1"/>
          <p:nvPr/>
        </p:nvSpPr>
        <p:spPr>
          <a:xfrm>
            <a:off x="1080849" y="6565845"/>
            <a:ext cx="7092995" cy="923330"/>
          </a:xfrm>
          <a:prstGeom prst="rect">
            <a:avLst/>
          </a:prstGeom>
          <a:noFill/>
        </p:spPr>
        <p:txBody>
          <a:bodyPr wrap="square" rtlCol="0">
            <a:spAutoFit/>
          </a:bodyPr>
          <a:lstStyle/>
          <a:p>
            <a:r>
              <a:rPr lang="en-US" b="1" i="0" dirty="0">
                <a:effectLst/>
                <a:latin typeface="Google Sans"/>
              </a:rPr>
              <a:t>The Key Influencers visualization in Microsoft Power BI </a:t>
            </a:r>
            <a:r>
              <a:rPr lang="en-US" i="0" dirty="0">
                <a:effectLst/>
                <a:latin typeface="Google Sans"/>
              </a:rPr>
              <a:t>is </a:t>
            </a:r>
            <a:r>
              <a:rPr lang="en-US" dirty="0"/>
              <a:t>a machine learning tool that helps users identify the factors that most impact a metric or condition in their data</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590C26-A49A-FBA1-E386-655E01710A04}"/>
              </a:ext>
            </a:extLst>
          </p:cNvPr>
          <p:cNvPicPr>
            <a:picLocks noChangeAspect="1"/>
          </p:cNvPicPr>
          <p:nvPr/>
        </p:nvPicPr>
        <p:blipFill>
          <a:blip r:embed="rId2"/>
          <a:stretch>
            <a:fillRect/>
          </a:stretch>
        </p:blipFill>
        <p:spPr>
          <a:xfrm>
            <a:off x="122663" y="-211873"/>
            <a:ext cx="14786517" cy="8697951"/>
          </a:xfrm>
          <a:prstGeom prst="rect">
            <a:avLst/>
          </a:prstGeom>
        </p:spPr>
      </p:pic>
    </p:spTree>
    <p:extLst>
      <p:ext uri="{BB962C8B-B14F-4D97-AF65-F5344CB8AC3E}">
        <p14:creationId xmlns:p14="http://schemas.microsoft.com/office/powerpoint/2010/main" val="253222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0AEF2B-2C94-9DA2-ECA6-1C61D39998B1}"/>
              </a:ext>
            </a:extLst>
          </p:cNvPr>
          <p:cNvPicPr>
            <a:picLocks noChangeAspect="1"/>
          </p:cNvPicPr>
          <p:nvPr/>
        </p:nvPicPr>
        <p:blipFill>
          <a:blip r:embed="rId2"/>
          <a:stretch>
            <a:fillRect/>
          </a:stretch>
        </p:blipFill>
        <p:spPr>
          <a:xfrm>
            <a:off x="1" y="0"/>
            <a:ext cx="14786516" cy="8408020"/>
          </a:xfrm>
          <a:prstGeom prst="rect">
            <a:avLst/>
          </a:prstGeom>
        </p:spPr>
      </p:pic>
    </p:spTree>
    <p:extLst>
      <p:ext uri="{BB962C8B-B14F-4D97-AF65-F5344CB8AC3E}">
        <p14:creationId xmlns:p14="http://schemas.microsoft.com/office/powerpoint/2010/main" val="30633844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4433</TotalTime>
  <Words>1135</Words>
  <Application>Microsoft Office PowerPoint</Application>
  <PresentationFormat>Custom</PresentationFormat>
  <Paragraphs>126</Paragraphs>
  <Slides>17</Slides>
  <Notes>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Arial</vt:lpstr>
      <vt:lpstr>Calibri</vt:lpstr>
      <vt:lpstr>Consolas</vt:lpstr>
      <vt:lpstr>Google Sans</vt:lpstr>
      <vt:lpstr>Lucida Console</vt:lpstr>
      <vt:lpstr>Segoe UI</vt:lpstr>
      <vt:lpstr>Source Sans Pro</vt:lpstr>
      <vt:lpstr>Source Serif Pro Semi Bold</vt:lpstr>
      <vt:lpstr>Office Theme</vt:lpstr>
      <vt:lpstr>1_Office Theme</vt:lpstr>
      <vt:lpstr>PowerPoint Presentation</vt:lpstr>
      <vt:lpstr>PowerPoint Presentation</vt:lpstr>
      <vt:lpstr>PowerPoint Presentation</vt:lpstr>
      <vt:lpstr>Power BI Building Blocks</vt:lpstr>
      <vt:lpstr>PowerPoint Presentation</vt:lpstr>
      <vt:lpstr>HR Dataset Overview </vt:lpstr>
      <vt:lpstr>PowerPoint Presentation</vt:lpstr>
      <vt:lpstr>PowerPoint Presentation</vt:lpstr>
      <vt:lpstr>PowerPoint Presentation</vt:lpstr>
      <vt:lpstr>Hands-On Lab</vt:lpstr>
      <vt:lpstr>Data Analysis Expressions</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vishal .</cp:lastModifiedBy>
  <cp:revision>26</cp:revision>
  <dcterms:created xsi:type="dcterms:W3CDTF">2024-11-24T06:26:29Z</dcterms:created>
  <dcterms:modified xsi:type="dcterms:W3CDTF">2024-12-09T08:56:21Z</dcterms:modified>
</cp:coreProperties>
</file>